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2" r:id="rId3"/>
    <p:sldId id="266" r:id="rId4"/>
    <p:sldId id="281" r:id="rId5"/>
    <p:sldId id="267" r:id="rId6"/>
    <p:sldId id="268" r:id="rId7"/>
    <p:sldId id="270" r:id="rId8"/>
    <p:sldId id="271" r:id="rId9"/>
    <p:sldId id="275" r:id="rId10"/>
    <p:sldId id="269" r:id="rId11"/>
    <p:sldId id="272" r:id="rId12"/>
    <p:sldId id="273" r:id="rId13"/>
    <p:sldId id="274" r:id="rId14"/>
    <p:sldId id="259" r:id="rId15"/>
    <p:sldId id="276" r:id="rId16"/>
    <p:sldId id="280" r:id="rId17"/>
    <p:sldId id="278" r:id="rId18"/>
    <p:sldId id="279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D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81-1595-4E2A-922C-6A63442AD4F8}" type="datetimeFigureOut">
              <a:rPr lang="zh-TW" altLang="en-US" smtClean="0"/>
              <a:t>2024/9/27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E460-37A4-4868-9798-7277B8047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28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81-1595-4E2A-922C-6A63442AD4F8}" type="datetimeFigureOut">
              <a:rPr lang="zh-TW" altLang="en-US" smtClean="0"/>
              <a:t>2024/9/27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E460-37A4-4868-9798-7277B8047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81-1595-4E2A-922C-6A63442AD4F8}" type="datetimeFigureOut">
              <a:rPr lang="zh-TW" altLang="en-US" smtClean="0"/>
              <a:t>2024/9/27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E460-37A4-4868-9798-7277B8047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3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81-1595-4E2A-922C-6A63442AD4F8}" type="datetimeFigureOut">
              <a:rPr lang="zh-TW" altLang="en-US" smtClean="0"/>
              <a:t>2024/9/27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E460-37A4-4868-9798-7277B8047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56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81-1595-4E2A-922C-6A63442AD4F8}" type="datetimeFigureOut">
              <a:rPr lang="zh-TW" altLang="en-US" smtClean="0"/>
              <a:t>2024/9/27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E460-37A4-4868-9798-7277B8047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81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81-1595-4E2A-922C-6A63442AD4F8}" type="datetimeFigureOut">
              <a:rPr lang="zh-TW" altLang="en-US" smtClean="0"/>
              <a:t>2024/9/27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E460-37A4-4868-9798-7277B8047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91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81-1595-4E2A-922C-6A63442AD4F8}" type="datetimeFigureOut">
              <a:rPr lang="zh-TW" altLang="en-US" smtClean="0"/>
              <a:t>2024/9/27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E460-37A4-4868-9798-7277B8047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82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81-1595-4E2A-922C-6A63442AD4F8}" type="datetimeFigureOut">
              <a:rPr lang="zh-TW" altLang="en-US" smtClean="0"/>
              <a:t>2024/9/27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E460-37A4-4868-9798-7277B8047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17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81-1595-4E2A-922C-6A63442AD4F8}" type="datetimeFigureOut">
              <a:rPr lang="zh-TW" altLang="en-US" smtClean="0"/>
              <a:t>2024/9/27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E460-37A4-4868-9798-7277B8047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94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81-1595-4E2A-922C-6A63442AD4F8}" type="datetimeFigureOut">
              <a:rPr lang="zh-TW" altLang="en-US" smtClean="0"/>
              <a:t>2024/9/27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E460-37A4-4868-9798-7277B8047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1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81-1595-4E2A-922C-6A63442AD4F8}" type="datetimeFigureOut">
              <a:rPr lang="zh-TW" altLang="en-US" smtClean="0"/>
              <a:t>2024/9/27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E460-37A4-4868-9798-7277B8047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35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88000">
              <a:srgbClr val="FFFFD9"/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9281-1595-4E2A-922C-6A63442AD4F8}" type="datetimeFigureOut">
              <a:rPr lang="zh-TW" altLang="en-US" smtClean="0"/>
              <a:t>2024/9/27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5039E460-37A4-4868-9798-7277B8047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03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58622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護理</a:t>
            </a:r>
            <a:r>
              <a:rPr lang="en-US" altLang="zh-TW" dirty="0"/>
              <a:t>UGY —</a:t>
            </a:r>
            <a:br>
              <a:rPr lang="en-US" altLang="zh-TW" dirty="0"/>
            </a:br>
            <a:r>
              <a:rPr lang="en-US" altLang="zh-TW" dirty="0"/>
              <a:t>e-Portfolio</a:t>
            </a:r>
            <a:r>
              <a:rPr lang="zh-TW" altLang="en-US" dirty="0"/>
              <a:t>操作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7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700" b="1" dirty="0" smtClean="0">
                <a:solidFill>
                  <a:srgbClr val="C00000"/>
                </a:solidFill>
              </a:rPr>
              <a:t>綜合選習</a:t>
            </a:r>
            <a:r>
              <a:rPr lang="en-US" altLang="zh-TW" sz="2700" b="1" dirty="0" smtClean="0">
                <a:solidFill>
                  <a:srgbClr val="C00000"/>
                </a:solidFill>
              </a:rPr>
              <a:t>/</a:t>
            </a:r>
            <a:r>
              <a:rPr lang="zh-TW" altLang="en-US" sz="2700" b="1" dirty="0" smtClean="0">
                <a:solidFill>
                  <a:srgbClr val="C00000"/>
                </a:solidFill>
              </a:rPr>
              <a:t>臨床就業選習</a:t>
            </a:r>
            <a:r>
              <a:rPr lang="en-US" altLang="zh-TW" sz="2700" b="1" dirty="0" smtClean="0">
                <a:solidFill>
                  <a:srgbClr val="C00000"/>
                </a:solidFill>
              </a:rPr>
              <a:t>/</a:t>
            </a:r>
            <a:r>
              <a:rPr lang="zh-TW" altLang="en-US" sz="2700" b="1" dirty="0" smtClean="0">
                <a:solidFill>
                  <a:srgbClr val="C00000"/>
                </a:solidFill>
              </a:rPr>
              <a:t>最後一哩</a:t>
            </a:r>
            <a:r>
              <a:rPr lang="en-US" altLang="zh-TW" sz="2700" b="1" dirty="0" smtClean="0">
                <a:solidFill>
                  <a:srgbClr val="C00000"/>
                </a:solidFill>
              </a:rPr>
              <a:t>)</a:t>
            </a:r>
            <a:endParaRPr lang="zh-TW" altLang="en-US" sz="1800" b="1" dirty="0">
              <a:solidFill>
                <a:srgbClr val="C0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71832"/>
            <a:ext cx="9144000" cy="1655762"/>
          </a:xfrm>
        </p:spPr>
        <p:txBody>
          <a:bodyPr/>
          <a:lstStyle/>
          <a:p>
            <a:r>
              <a:rPr lang="en-US" altLang="zh-TW" dirty="0" smtClean="0"/>
              <a:t>2024.07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5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前後測評估：首頁橘框數字→點選數字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" y="1348023"/>
            <a:ext cx="4581525" cy="1866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43" y="3214923"/>
            <a:ext cx="3390900" cy="15906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5" y="2409146"/>
            <a:ext cx="7346461" cy="4021785"/>
          </a:xfrm>
          <a:prstGeom prst="rect">
            <a:avLst/>
          </a:prstGeom>
        </p:spPr>
      </p:pic>
      <p:sp>
        <p:nvSpPr>
          <p:cNvPr id="8" name="橢圓 7"/>
          <p:cNvSpPr>
            <a:spLocks noChangeAspect="1"/>
          </p:cNvSpPr>
          <p:nvPr/>
        </p:nvSpPr>
        <p:spPr>
          <a:xfrm>
            <a:off x="5509347" y="3308229"/>
            <a:ext cx="331616" cy="331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1</a:t>
            </a:r>
            <a:endParaRPr lang="zh-TW" altLang="en-US" sz="3200" dirty="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橢圓 8"/>
          <p:cNvSpPr>
            <a:spLocks noChangeAspect="1"/>
          </p:cNvSpPr>
          <p:nvPr/>
        </p:nvSpPr>
        <p:spPr>
          <a:xfrm>
            <a:off x="5764384" y="3633564"/>
            <a:ext cx="331616" cy="331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2</a:t>
            </a:r>
            <a:endParaRPr lang="zh-TW" altLang="en-US" sz="3200" dirty="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橢圓 9"/>
          <p:cNvSpPr>
            <a:spLocks noChangeAspect="1"/>
          </p:cNvSpPr>
          <p:nvPr/>
        </p:nvSpPr>
        <p:spPr>
          <a:xfrm>
            <a:off x="7294604" y="5037503"/>
            <a:ext cx="331616" cy="331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3</a:t>
            </a:r>
            <a:endParaRPr lang="zh-TW" altLang="en-US" sz="3200" dirty="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橢圓 10"/>
          <p:cNvSpPr>
            <a:spLocks noChangeAspect="1"/>
          </p:cNvSpPr>
          <p:nvPr/>
        </p:nvSpPr>
        <p:spPr>
          <a:xfrm>
            <a:off x="6719217" y="6099315"/>
            <a:ext cx="331616" cy="331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4</a:t>
            </a:r>
            <a:endParaRPr lang="zh-TW" altLang="en-US" sz="3200" dirty="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75026" y="2519930"/>
            <a:ext cx="5633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線上測驗專區→測驗查詢→查詢</a:t>
            </a: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/>
            </a:r>
            <a:b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</a:b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→可看成績</a:t>
            </a: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+</a:t>
            </a:r>
            <a:r>
              <a:rPr lang="zh-TW" altLang="en-US" sz="2800" b="1" dirty="0">
                <a:solidFill>
                  <a:srgbClr val="FF00FF"/>
                </a:solidFill>
                <a:latin typeface="+mj-ea"/>
              </a:rPr>
              <a:t>檢視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答題狀況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0" y="1"/>
            <a:ext cx="168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學生畫面</a:t>
            </a:r>
          </a:p>
        </p:txBody>
      </p:sp>
    </p:spTree>
    <p:extLst>
      <p:ext uri="{BB962C8B-B14F-4D97-AF65-F5344CB8AC3E}">
        <p14:creationId xmlns:p14="http://schemas.microsoft.com/office/powerpoint/2010/main" val="13851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338" y="251840"/>
            <a:ext cx="11799064" cy="1325563"/>
          </a:xfrm>
        </p:spPr>
        <p:txBody>
          <a:bodyPr>
            <a:normAutofit/>
          </a:bodyPr>
          <a:lstStyle/>
          <a:p>
            <a:pPr algn="r"/>
            <a:r>
              <a:rPr lang="zh-TW" altLang="en-US" dirty="0">
                <a:latin typeface="+mj-ea"/>
              </a:rPr>
              <a:t>會議安排</a:t>
            </a:r>
            <a:r>
              <a:rPr lang="en-US" altLang="zh-TW" dirty="0">
                <a:latin typeface="+mj-ea"/>
              </a:rPr>
              <a:t>/</a:t>
            </a:r>
            <a:r>
              <a:rPr lang="zh-TW" altLang="en-US" dirty="0">
                <a:latin typeface="+mj-ea"/>
              </a:rPr>
              <a:t>點名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新增</a:t>
            </a:r>
            <a:r>
              <a:rPr lang="en-US" altLang="zh-TW" dirty="0">
                <a:latin typeface="+mj-ea"/>
              </a:rPr>
              <a:t>)</a:t>
            </a:r>
            <a:r>
              <a:rPr lang="zh-TW" altLang="en-US" dirty="0">
                <a:latin typeface="+mj-ea"/>
              </a:rPr>
              <a:t>：</a:t>
            </a:r>
            <a:r>
              <a:rPr lang="en-US" altLang="zh-TW" dirty="0">
                <a:latin typeface="+mj-ea"/>
              </a:rPr>
              <a:t>1</a:t>
            </a:r>
            <a:r>
              <a:rPr lang="zh-TW" altLang="en-US" dirty="0">
                <a:latin typeface="+mj-ea"/>
              </a:rPr>
              <a:t>→</a:t>
            </a:r>
            <a:r>
              <a:rPr lang="en-US" altLang="zh-TW" dirty="0">
                <a:latin typeface="+mj-ea"/>
              </a:rPr>
              <a:t>2</a:t>
            </a:r>
            <a:r>
              <a:rPr lang="zh-TW" altLang="en-US" dirty="0">
                <a:latin typeface="+mj-ea"/>
              </a:rPr>
              <a:t>→</a:t>
            </a:r>
            <a:r>
              <a:rPr lang="en-US" altLang="zh-TW" dirty="0">
                <a:latin typeface="+mj-ea"/>
              </a:rPr>
              <a:t>3</a:t>
            </a:r>
            <a:r>
              <a:rPr lang="zh-TW" altLang="en-US" dirty="0">
                <a:latin typeface="+mj-ea"/>
              </a:rPr>
              <a:t>→</a:t>
            </a:r>
            <a:r>
              <a:rPr lang="en-US" altLang="zh-TW" dirty="0">
                <a:latin typeface="+mj-ea"/>
              </a:rPr>
              <a:t>4</a:t>
            </a:r>
            <a:br>
              <a:rPr lang="en-US" altLang="zh-TW" dirty="0">
                <a:latin typeface="+mj-ea"/>
              </a:rPr>
            </a:br>
            <a:r>
              <a:rPr lang="zh-TW" altLang="en-US" dirty="0">
                <a:latin typeface="+mj-ea"/>
              </a:rPr>
              <a:t>會議安排</a:t>
            </a:r>
            <a:r>
              <a:rPr lang="en-US" altLang="zh-TW" dirty="0">
                <a:latin typeface="+mj-ea"/>
              </a:rPr>
              <a:t>/</a:t>
            </a:r>
            <a:r>
              <a:rPr lang="zh-TW" altLang="en-US" dirty="0">
                <a:latin typeface="+mj-ea"/>
              </a:rPr>
              <a:t>點名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查詢</a:t>
            </a:r>
            <a:r>
              <a:rPr lang="en-US" altLang="zh-TW" dirty="0">
                <a:latin typeface="+mj-ea"/>
              </a:rPr>
              <a:t>)</a:t>
            </a:r>
            <a:r>
              <a:rPr lang="zh-TW" altLang="en-US" dirty="0">
                <a:latin typeface="+mj-ea"/>
              </a:rPr>
              <a:t> ：</a:t>
            </a:r>
            <a:r>
              <a:rPr lang="en-US" altLang="zh-TW" dirty="0">
                <a:latin typeface="+mj-ea"/>
              </a:rPr>
              <a:t> 1</a:t>
            </a:r>
            <a:r>
              <a:rPr lang="zh-TW" altLang="en-US" dirty="0">
                <a:latin typeface="+mj-ea"/>
              </a:rPr>
              <a:t>→</a:t>
            </a:r>
            <a:r>
              <a:rPr lang="en-US" altLang="zh-TW" dirty="0">
                <a:latin typeface="+mj-ea"/>
              </a:rPr>
              <a:t>2</a:t>
            </a:r>
            <a:r>
              <a:rPr lang="zh-TW" altLang="en-US" dirty="0">
                <a:latin typeface="+mj-ea"/>
              </a:rPr>
              <a:t>→</a:t>
            </a:r>
            <a:r>
              <a:rPr lang="en-US" altLang="zh-TW" dirty="0">
                <a:latin typeface="+mj-ea"/>
              </a:rPr>
              <a:t>3</a:t>
            </a:r>
            <a:r>
              <a:rPr lang="zh-TW" altLang="en-US" dirty="0">
                <a:latin typeface="+mj-ea"/>
              </a:rPr>
              <a:t>→</a:t>
            </a:r>
            <a:r>
              <a:rPr lang="en-US" altLang="zh-TW" dirty="0">
                <a:latin typeface="+mj-ea"/>
              </a:rPr>
              <a:t>3a</a:t>
            </a:r>
            <a:r>
              <a:rPr lang="zh-TW" altLang="en-US" dirty="0">
                <a:latin typeface="+mj-ea"/>
              </a:rPr>
              <a:t>→</a:t>
            </a:r>
            <a:r>
              <a:rPr lang="en-US" altLang="zh-TW" dirty="0">
                <a:latin typeface="+mj-ea"/>
              </a:rPr>
              <a:t>4</a:t>
            </a:r>
            <a:endParaRPr lang="zh-TW" altLang="en-US" dirty="0">
              <a:latin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303966" y="1583006"/>
            <a:ext cx="28880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FF"/>
                </a:solidFill>
                <a:latin typeface="+mj-ea"/>
                <a:ea typeface="+mj-ea"/>
              </a:rPr>
              <a:t>請老師新增會議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-1" y="1"/>
            <a:ext cx="353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護長／學校老師畫面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210073" y="2721160"/>
            <a:ext cx="3891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需點名後＆會議時間開始，紀錄者才會收到表單</a:t>
            </a:r>
            <a:endParaRPr lang="en-US" altLang="zh-TW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70C0"/>
                </a:solidFill>
              </a:rPr>
              <a:t>表單簽核流程</a:t>
            </a:r>
            <a:r>
              <a:rPr lang="zh-TW" altLang="en-US" sz="2400" dirty="0">
                <a:solidFill>
                  <a:srgbClr val="0070C0"/>
                </a:solidFill>
              </a:rPr>
              <a:t>：</a:t>
            </a:r>
            <a:r>
              <a:rPr lang="en-US" altLang="zh-TW" sz="2400" dirty="0">
                <a:solidFill>
                  <a:srgbClr val="0070C0"/>
                </a:solidFill>
              </a:rPr>
              <a:t/>
            </a:r>
            <a:br>
              <a:rPr lang="en-US" altLang="zh-TW" sz="2400" dirty="0">
                <a:solidFill>
                  <a:srgbClr val="0070C0"/>
                </a:solidFill>
              </a:rPr>
            </a:br>
            <a:r>
              <a:rPr lang="zh-TW" altLang="en-US" sz="2400" dirty="0">
                <a:solidFill>
                  <a:srgbClr val="0070C0"/>
                </a:solidFill>
              </a:rPr>
              <a:t>會議記錄人員→護理長</a:t>
            </a:r>
            <a:r>
              <a:rPr lang="en-US" altLang="zh-TW" sz="2400" b="1" dirty="0">
                <a:solidFill>
                  <a:srgbClr val="C00000"/>
                </a:solidFill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</a:rPr>
              <a:t>有修改權限</a:t>
            </a:r>
            <a:r>
              <a:rPr lang="en-US" altLang="zh-TW" sz="2400" b="1" dirty="0">
                <a:solidFill>
                  <a:srgbClr val="C00000"/>
                </a:solidFill>
              </a:rPr>
              <a:t>)</a:t>
            </a:r>
            <a:r>
              <a:rPr lang="en-US" altLang="zh-TW" sz="2400" dirty="0">
                <a:solidFill>
                  <a:srgbClr val="0070C0"/>
                </a:solidFill>
              </a:rPr>
              <a:t>→</a:t>
            </a:r>
            <a:r>
              <a:rPr lang="zh-TW" altLang="en-US" sz="2400" dirty="0">
                <a:solidFill>
                  <a:srgbClr val="0070C0"/>
                </a:solidFill>
              </a:rPr>
              <a:t>區域督導長</a:t>
            </a:r>
            <a:r>
              <a:rPr lang="en-US" altLang="zh-TW" sz="2400" dirty="0">
                <a:solidFill>
                  <a:srgbClr val="0070C0"/>
                </a:solidFill>
              </a:rPr>
              <a:t>→</a:t>
            </a:r>
            <a:r>
              <a:rPr lang="zh-TW" altLang="en-US" sz="2400" dirty="0">
                <a:solidFill>
                  <a:srgbClr val="0070C0"/>
                </a:solidFill>
              </a:rPr>
              <a:t>教學督導長</a:t>
            </a:r>
            <a:r>
              <a:rPr lang="en-US" altLang="zh-TW" sz="2400" dirty="0">
                <a:solidFill>
                  <a:srgbClr val="0070C0"/>
                </a:solidFill>
              </a:rPr>
              <a:t>→</a:t>
            </a:r>
            <a:r>
              <a:rPr lang="zh-TW" altLang="en-US" sz="2400" dirty="0">
                <a:solidFill>
                  <a:srgbClr val="0070C0"/>
                </a:solidFill>
              </a:rPr>
              <a:t>教學副主任</a:t>
            </a:r>
            <a:endParaRPr lang="zh-TW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694B5D4A-0BAC-2CB0-3778-891A5DCF765E}"/>
              </a:ext>
            </a:extLst>
          </p:cNvPr>
          <p:cNvGrpSpPr/>
          <p:nvPr/>
        </p:nvGrpSpPr>
        <p:grpSpPr>
          <a:xfrm>
            <a:off x="237166" y="1789976"/>
            <a:ext cx="7767734" cy="4762499"/>
            <a:chOff x="149031" y="1635740"/>
            <a:chExt cx="7767734" cy="476249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r="12076" b="22819"/>
            <a:stretch/>
          </p:blipFill>
          <p:spPr>
            <a:xfrm>
              <a:off x="149031" y="1635740"/>
              <a:ext cx="7767734" cy="4762499"/>
            </a:xfrm>
            <a:prstGeom prst="rect">
              <a:avLst/>
            </a:prstGeom>
          </p:spPr>
        </p:pic>
        <p:grpSp>
          <p:nvGrpSpPr>
            <p:cNvPr id="12" name="群組 11"/>
            <p:cNvGrpSpPr/>
            <p:nvPr/>
          </p:nvGrpSpPr>
          <p:grpSpPr>
            <a:xfrm>
              <a:off x="1260655" y="2701151"/>
              <a:ext cx="6474251" cy="3351068"/>
              <a:chOff x="1260655" y="2701151"/>
              <a:chExt cx="6474251" cy="3351068"/>
            </a:xfrm>
          </p:grpSpPr>
          <p:sp>
            <p:nvSpPr>
              <p:cNvPr id="6" name="橢圓 5"/>
              <p:cNvSpPr>
                <a:spLocks noChangeAspect="1"/>
              </p:cNvSpPr>
              <p:nvPr/>
            </p:nvSpPr>
            <p:spPr>
              <a:xfrm>
                <a:off x="1260655" y="2701151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400" dirty="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1</a:t>
                </a:r>
                <a:endParaRPr lang="zh-TW" altLang="en-US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橢圓 6"/>
              <p:cNvSpPr>
                <a:spLocks noChangeAspect="1"/>
              </p:cNvSpPr>
              <p:nvPr/>
            </p:nvSpPr>
            <p:spPr>
              <a:xfrm>
                <a:off x="1800655" y="3106088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400" dirty="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2</a:t>
                </a:r>
                <a:endParaRPr lang="zh-TW" altLang="en-US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橢圓 7"/>
              <p:cNvSpPr>
                <a:spLocks noChangeAspect="1"/>
              </p:cNvSpPr>
              <p:nvPr/>
            </p:nvSpPr>
            <p:spPr>
              <a:xfrm>
                <a:off x="5087907" y="5512219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400" dirty="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4</a:t>
                </a:r>
                <a:endParaRPr lang="zh-TW" altLang="en-US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橢圓 8"/>
              <p:cNvSpPr>
                <a:spLocks noChangeAspect="1"/>
              </p:cNvSpPr>
              <p:nvPr/>
            </p:nvSpPr>
            <p:spPr>
              <a:xfrm>
                <a:off x="7194906" y="4759484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zh-TW" sz="4000" dirty="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3a</a:t>
                </a:r>
                <a:endParaRPr lang="zh-TW" altLang="en-US" sz="40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" name="橢圓 2">
              <a:extLst>
                <a:ext uri="{FF2B5EF4-FFF2-40B4-BE49-F238E27FC236}">
                  <a16:creationId xmlns:a16="http://schemas.microsoft.com/office/drawing/2014/main" id="{63EE9540-A5BB-2AED-D180-4DCFEE717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8278" y="2965487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3</a:t>
              </a:r>
              <a:endParaRPr lang="zh-TW" altLang="en-US" sz="44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-1" y="1"/>
            <a:ext cx="353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護長／學校老師畫面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550"/>
            <a:ext cx="8739085" cy="5518265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2565400" y="3454400"/>
            <a:ext cx="369738" cy="519863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988280" y="6284257"/>
            <a:ext cx="794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主持人</a:t>
            </a: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-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請先選單位，再輸入名字</a:t>
            </a:r>
            <a:r>
              <a:rPr lang="zh-TW" altLang="en-US" sz="1600" b="1" dirty="0">
                <a:solidFill>
                  <a:srgbClr val="FF00FF"/>
                </a:solidFill>
                <a:latin typeface="+mj-ea"/>
              </a:rPr>
              <a:t>（學校老師請選護理部）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644504" y="2623129"/>
            <a:ext cx="7542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依序選擇會議範本</a:t>
            </a: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會自動帶入會議名稱</a:t>
            </a: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+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類別</a:t>
            </a: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)</a:t>
            </a:r>
            <a:b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</a:b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→請在會議名稱“病房</a:t>
            </a: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”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前</a:t>
            </a:r>
            <a:r>
              <a:rPr lang="zh-TW" altLang="en-US" sz="2800" b="1" dirty="0">
                <a:solidFill>
                  <a:srgbClr val="FF00FF"/>
                </a:solidFill>
                <a:latin typeface="+mj-ea"/>
                <a:ea typeface="+mj-ea"/>
              </a:rPr>
              <a:t>加註實習單位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740172" y="4518394"/>
            <a:ext cx="632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輸入會議日期、時間、地點、主持人</a:t>
            </a:r>
            <a:r>
              <a:rPr lang="zh-TW" altLang="en-US" sz="2000" b="1" dirty="0">
                <a:solidFill>
                  <a:srgbClr val="FF00FF"/>
                </a:solidFill>
                <a:latin typeface="+mj-ea"/>
                <a:ea typeface="+mj-ea"/>
              </a:rPr>
              <a:t>（這部分以下內容，在新增會議後，皆可再修正）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3300" y="365125"/>
            <a:ext cx="5270500" cy="1325563"/>
          </a:xfrm>
        </p:spPr>
        <p:txBody>
          <a:bodyPr/>
          <a:lstStyle/>
          <a:p>
            <a:pPr algn="r"/>
            <a:r>
              <a:rPr lang="zh-TW" altLang="en-US" dirty="0"/>
              <a:t>會議安排／修改</a:t>
            </a:r>
          </a:p>
        </p:txBody>
      </p:sp>
      <p:sp>
        <p:nvSpPr>
          <p:cNvPr id="17" name="橢圓 16"/>
          <p:cNvSpPr/>
          <p:nvPr/>
        </p:nvSpPr>
        <p:spPr>
          <a:xfrm>
            <a:off x="4248365" y="5684294"/>
            <a:ext cx="1834935" cy="46250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TW" altLang="en-US" sz="2400" b="1" dirty="0">
                <a:solidFill>
                  <a:srgbClr val="C00000"/>
                </a:solidFill>
              </a:rPr>
              <a:t>護長</a:t>
            </a: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83A20F6A-E92A-09B8-DF9C-E89C1DBB61EA}"/>
              </a:ext>
            </a:extLst>
          </p:cNvPr>
          <p:cNvSpPr/>
          <p:nvPr/>
        </p:nvSpPr>
        <p:spPr>
          <a:xfrm>
            <a:off x="1869500" y="1377108"/>
            <a:ext cx="664379" cy="48008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DFA115A-D70D-A98C-A7FB-B97CE41B4679}"/>
              </a:ext>
            </a:extLst>
          </p:cNvPr>
          <p:cNvSpPr txBox="1"/>
          <p:nvPr/>
        </p:nvSpPr>
        <p:spPr>
          <a:xfrm>
            <a:off x="4063563" y="1401949"/>
            <a:ext cx="544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</a:rPr>
              <a:t>請依學生課程大網選擇「學年度」</a:t>
            </a:r>
          </a:p>
        </p:txBody>
      </p:sp>
    </p:spTree>
    <p:extLst>
      <p:ext uri="{BB962C8B-B14F-4D97-AF65-F5344CB8AC3E}">
        <p14:creationId xmlns:p14="http://schemas.microsoft.com/office/powerpoint/2010/main" val="28967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8780703" y="1567287"/>
            <a:ext cx="2888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FF"/>
                </a:solidFill>
                <a:latin typeface="+mj-ea"/>
                <a:ea typeface="+mj-ea"/>
              </a:rPr>
              <a:t>請護長進行點名</a:t>
            </a:r>
            <a:r>
              <a:rPr lang="en-US" altLang="zh-TW" sz="2800" b="1" dirty="0">
                <a:solidFill>
                  <a:srgbClr val="FF00FF"/>
                </a:solidFill>
                <a:latin typeface="+mj-ea"/>
                <a:ea typeface="+mj-ea"/>
              </a:rPr>
              <a:t/>
            </a:r>
            <a:br>
              <a:rPr lang="en-US" altLang="zh-TW" sz="2800" b="1" dirty="0">
                <a:solidFill>
                  <a:srgbClr val="FF00FF"/>
                </a:solidFill>
                <a:latin typeface="+mj-ea"/>
                <a:ea typeface="+mj-ea"/>
              </a:rPr>
            </a:br>
            <a:r>
              <a:rPr lang="en-US" altLang="zh-TW" b="1" dirty="0">
                <a:solidFill>
                  <a:srgbClr val="FF00FF"/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rgbClr val="FF00FF"/>
                </a:solidFill>
                <a:latin typeface="+mj-ea"/>
                <a:ea typeface="+mj-ea"/>
              </a:rPr>
              <a:t>學校老師暫無權限</a:t>
            </a:r>
            <a:r>
              <a:rPr lang="en-US" altLang="zh-TW" b="1" dirty="0">
                <a:solidFill>
                  <a:srgbClr val="FF00FF"/>
                </a:solidFill>
                <a:latin typeface="+mj-ea"/>
                <a:ea typeface="+mj-ea"/>
              </a:rPr>
              <a:t>)</a:t>
            </a:r>
            <a:endParaRPr lang="zh-TW" altLang="en-US" b="1" dirty="0">
              <a:solidFill>
                <a:srgbClr val="FF00FF"/>
              </a:solidFill>
              <a:latin typeface="+mj-ea"/>
              <a:ea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6008" y="-94534"/>
            <a:ext cx="264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老師</a:t>
            </a: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/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護長畫面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E8C96824-C0CF-3700-D99F-DA8F22A0FF8A}"/>
              </a:ext>
            </a:extLst>
          </p:cNvPr>
          <p:cNvGrpSpPr/>
          <p:nvPr/>
        </p:nvGrpSpPr>
        <p:grpSpPr>
          <a:xfrm>
            <a:off x="0" y="412869"/>
            <a:ext cx="7767734" cy="4762499"/>
            <a:chOff x="149031" y="1635740"/>
            <a:chExt cx="7767734" cy="4762499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CDAEEE8F-846C-35BF-FB9A-E765EB954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2076" b="22819"/>
            <a:stretch/>
          </p:blipFill>
          <p:spPr>
            <a:xfrm>
              <a:off x="149031" y="1635740"/>
              <a:ext cx="7767734" cy="4762499"/>
            </a:xfrm>
            <a:prstGeom prst="rect">
              <a:avLst/>
            </a:prstGeom>
          </p:spPr>
        </p:pic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D17A82F9-35D3-D17A-A14F-A7DE833B067D}"/>
                </a:ext>
              </a:extLst>
            </p:cNvPr>
            <p:cNvGrpSpPr/>
            <p:nvPr/>
          </p:nvGrpSpPr>
          <p:grpSpPr>
            <a:xfrm>
              <a:off x="1260655" y="2701151"/>
              <a:ext cx="6474251" cy="3351068"/>
              <a:chOff x="1260655" y="2701151"/>
              <a:chExt cx="6474251" cy="3351068"/>
            </a:xfrm>
          </p:grpSpPr>
          <p:sp>
            <p:nvSpPr>
              <p:cNvPr id="22" name="橢圓 21">
                <a:extLst>
                  <a:ext uri="{FF2B5EF4-FFF2-40B4-BE49-F238E27FC236}">
                    <a16:creationId xmlns:a16="http://schemas.microsoft.com/office/drawing/2014/main" id="{56A94845-E7C0-E68D-3EDF-06CFC29F74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0655" y="2701151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400" dirty="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1</a:t>
                </a:r>
                <a:endParaRPr lang="zh-TW" altLang="en-US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橢圓 22">
                <a:extLst>
                  <a:ext uri="{FF2B5EF4-FFF2-40B4-BE49-F238E27FC236}">
                    <a16:creationId xmlns:a16="http://schemas.microsoft.com/office/drawing/2014/main" id="{EF2AF530-CF10-F1D5-498F-2878C33C2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0655" y="3106088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400" dirty="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2</a:t>
                </a:r>
                <a:endParaRPr lang="zh-TW" altLang="en-US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橢圓 23">
                <a:extLst>
                  <a:ext uri="{FF2B5EF4-FFF2-40B4-BE49-F238E27FC236}">
                    <a16:creationId xmlns:a16="http://schemas.microsoft.com/office/drawing/2014/main" id="{3216D428-5FE8-180E-2111-0CD6E0FA8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7907" y="5512219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400" dirty="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4</a:t>
                </a:r>
                <a:endParaRPr lang="zh-TW" altLang="en-US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橢圓 24">
                <a:extLst>
                  <a:ext uri="{FF2B5EF4-FFF2-40B4-BE49-F238E27FC236}">
                    <a16:creationId xmlns:a16="http://schemas.microsoft.com/office/drawing/2014/main" id="{7EB2B8DF-65F3-4336-F407-C9FA4D94EF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94906" y="4759484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zh-TW" sz="4000" dirty="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3a</a:t>
                </a:r>
                <a:endParaRPr lang="zh-TW" altLang="en-US" sz="40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8961D7F1-BD60-D646-AEBC-D59AB5C759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8278" y="2965487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3</a:t>
              </a:r>
              <a:endParaRPr lang="zh-TW" altLang="en-US" sz="44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3" name="標題 1"/>
          <p:cNvSpPr txBox="1">
            <a:spLocks/>
          </p:cNvSpPr>
          <p:nvPr/>
        </p:nvSpPr>
        <p:spPr>
          <a:xfrm>
            <a:off x="1328853" y="103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dirty="0">
                <a:latin typeface="+mj-ea"/>
              </a:rPr>
              <a:t>會議點名：</a:t>
            </a:r>
            <a:r>
              <a:rPr lang="en-US" altLang="zh-TW" sz="4000" dirty="0">
                <a:latin typeface="+mj-ea"/>
              </a:rPr>
              <a:t> 1</a:t>
            </a:r>
            <a:r>
              <a:rPr lang="zh-TW" altLang="en-US" sz="4000" dirty="0">
                <a:latin typeface="+mj-ea"/>
              </a:rPr>
              <a:t>→</a:t>
            </a:r>
            <a:r>
              <a:rPr lang="en-US" altLang="zh-TW" sz="4000" dirty="0">
                <a:latin typeface="+mj-ea"/>
              </a:rPr>
              <a:t>2</a:t>
            </a:r>
            <a:r>
              <a:rPr lang="zh-TW" altLang="en-US" sz="4000" dirty="0">
                <a:latin typeface="+mj-ea"/>
              </a:rPr>
              <a:t>→</a:t>
            </a:r>
            <a:r>
              <a:rPr lang="en-US" altLang="zh-TW" sz="4000" dirty="0">
                <a:latin typeface="+mj-ea"/>
              </a:rPr>
              <a:t>3</a:t>
            </a:r>
            <a:r>
              <a:rPr lang="zh-TW" altLang="en-US" sz="4000" dirty="0">
                <a:latin typeface="+mj-ea"/>
              </a:rPr>
              <a:t>→</a:t>
            </a:r>
            <a:r>
              <a:rPr lang="en-US" altLang="zh-TW" sz="4000" dirty="0">
                <a:latin typeface="+mj-ea"/>
              </a:rPr>
              <a:t>3a</a:t>
            </a:r>
            <a:r>
              <a:rPr lang="zh-TW" altLang="en-US" sz="4000" dirty="0">
                <a:latin typeface="+mj-ea"/>
              </a:rPr>
              <a:t>→</a:t>
            </a:r>
            <a:r>
              <a:rPr lang="en-US" altLang="zh-TW" sz="4000" dirty="0">
                <a:latin typeface="+mj-ea"/>
              </a:rPr>
              <a:t>4</a:t>
            </a:r>
            <a:r>
              <a:rPr lang="zh-TW" altLang="en-US" sz="4000" dirty="0">
                <a:latin typeface="+mj-ea"/>
              </a:rPr>
              <a:t> →</a:t>
            </a:r>
            <a:r>
              <a:rPr lang="en-US" altLang="zh-TW" sz="4000" dirty="0">
                <a:latin typeface="+mj-ea"/>
              </a:rPr>
              <a:t>5</a:t>
            </a:r>
            <a:endParaRPr lang="zh-TW" altLang="en-US" sz="4000" dirty="0">
              <a:latin typeface="+mj-ea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06846" y="4964800"/>
            <a:ext cx="9832225" cy="1809612"/>
            <a:chOff x="875481" y="4887455"/>
            <a:chExt cx="9832225" cy="180961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81" y="4887455"/>
              <a:ext cx="9832225" cy="180961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grpSp>
          <p:nvGrpSpPr>
            <p:cNvPr id="18" name="群組 17"/>
            <p:cNvGrpSpPr/>
            <p:nvPr/>
          </p:nvGrpSpPr>
          <p:grpSpPr>
            <a:xfrm>
              <a:off x="6503436" y="5484242"/>
              <a:ext cx="3253972" cy="943439"/>
              <a:chOff x="6075054" y="5466517"/>
              <a:chExt cx="3253972" cy="943439"/>
            </a:xfrm>
          </p:grpSpPr>
          <p:sp>
            <p:nvSpPr>
              <p:cNvPr id="14" name="橢圓 13"/>
              <p:cNvSpPr>
                <a:spLocks noChangeAspect="1"/>
              </p:cNvSpPr>
              <p:nvPr/>
            </p:nvSpPr>
            <p:spPr>
              <a:xfrm>
                <a:off x="8789026" y="5466517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400" dirty="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5</a:t>
                </a:r>
                <a:endParaRPr lang="zh-TW" altLang="en-US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8071806" y="5831633"/>
                <a:ext cx="708898" cy="578323"/>
              </a:xfrm>
              <a:prstGeom prst="ellipse">
                <a:avLst/>
              </a:prstGeom>
              <a:noFill/>
              <a:ln w="762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6075054" y="5831634"/>
                <a:ext cx="792277" cy="462504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TW" altLang="en-US" sz="2400" b="1" dirty="0">
                    <a:solidFill>
                      <a:srgbClr val="C00000"/>
                    </a:solidFill>
                  </a:rPr>
                  <a:t>護長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36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di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0" y="256478"/>
            <a:ext cx="10118877" cy="63992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70454" y="256478"/>
            <a:ext cx="1795731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+mj-ea"/>
              </a:rPr>
              <a:t>會議</a:t>
            </a:r>
            <a:r>
              <a:rPr lang="en-US" altLang="zh-TW" dirty="0">
                <a:latin typeface="+mj-ea"/>
              </a:rPr>
              <a:t/>
            </a:r>
            <a:br>
              <a:rPr lang="en-US" altLang="zh-TW" dirty="0">
                <a:latin typeface="+mj-ea"/>
              </a:rPr>
            </a:br>
            <a:r>
              <a:rPr lang="zh-TW" altLang="en-US" dirty="0">
                <a:latin typeface="+mj-ea"/>
              </a:rPr>
              <a:t>安排</a:t>
            </a:r>
            <a:r>
              <a:rPr lang="en-US" altLang="zh-TW" dirty="0">
                <a:latin typeface="+mj-ea"/>
              </a:rPr>
              <a:t/>
            </a:r>
            <a:br>
              <a:rPr lang="en-US" altLang="zh-TW" dirty="0">
                <a:latin typeface="+mj-ea"/>
              </a:rPr>
            </a:br>
            <a:r>
              <a:rPr lang="en-US" altLang="zh-TW" sz="2000" b="1" dirty="0">
                <a:solidFill>
                  <a:srgbClr val="FF00FF"/>
                </a:solidFill>
                <a:latin typeface="+mj-ea"/>
              </a:rPr>
              <a:t>(</a:t>
            </a:r>
            <a:r>
              <a:rPr lang="zh-TW" altLang="en-US" sz="2000" b="1" dirty="0">
                <a:solidFill>
                  <a:srgbClr val="FF00FF"/>
                </a:solidFill>
                <a:latin typeface="+mj-ea"/>
              </a:rPr>
              <a:t>影片說明</a:t>
            </a:r>
            <a:r>
              <a:rPr lang="en-US" altLang="zh-TW" sz="2000" b="1" dirty="0">
                <a:solidFill>
                  <a:srgbClr val="FF00FF"/>
                </a:solidFill>
                <a:latin typeface="+mj-ea"/>
              </a:rPr>
              <a:t>)</a:t>
            </a:r>
            <a:endParaRPr lang="zh-TW" altLang="en-US" sz="22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0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45583"/>
          <a:stretch/>
        </p:blipFill>
        <p:spPr>
          <a:xfrm>
            <a:off x="1" y="0"/>
            <a:ext cx="7173686" cy="37773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1797"/>
          <a:stretch/>
        </p:blipFill>
        <p:spPr>
          <a:xfrm>
            <a:off x="1" y="3777343"/>
            <a:ext cx="7859486" cy="29739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82886" y="461177"/>
            <a:ext cx="7609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600" b="1" dirty="0"/>
              <a:t>護生實習期中／期末</a:t>
            </a:r>
            <a:r>
              <a:rPr lang="zh-TW" altLang="en-US" sz="3600" b="1" dirty="0" smtClean="0"/>
              <a:t>檢討會</a:t>
            </a:r>
            <a:endParaRPr lang="en-US" altLang="zh-TW" sz="3600" b="1" dirty="0"/>
          </a:p>
          <a:p>
            <a:pPr>
              <a:lnSpc>
                <a:spcPct val="120000"/>
              </a:lnSpc>
            </a:pPr>
            <a:r>
              <a:rPr lang="zh-TW" altLang="en-US" sz="3600" dirty="0" smtClean="0"/>
              <a:t>會議時間開始，紀錄者才會收到表單</a:t>
            </a:r>
            <a:endParaRPr lang="en-US" altLang="zh-TW" sz="3600" dirty="0" smtClean="0"/>
          </a:p>
          <a:p>
            <a:pPr>
              <a:lnSpc>
                <a:spcPct val="120000"/>
              </a:lnSpc>
            </a:pPr>
            <a:r>
              <a:rPr lang="zh-TW" altLang="en-US" sz="3600" dirty="0"/>
              <a:t>記錄內容，請</a:t>
            </a:r>
            <a:r>
              <a:rPr lang="zh-TW" altLang="en-US" sz="3600" b="1" dirty="0" smtClean="0">
                <a:solidFill>
                  <a:srgbClr val="FF00FF"/>
                </a:solidFill>
              </a:rPr>
              <a:t>複製</a:t>
            </a:r>
            <a:r>
              <a:rPr lang="zh-TW" altLang="en-US" sz="3600" b="1" dirty="0">
                <a:solidFill>
                  <a:srgbClr val="FF00FF"/>
                </a:solidFill>
              </a:rPr>
              <a:t>以下表格</a:t>
            </a:r>
            <a:r>
              <a:rPr lang="en-US" altLang="zh-TW" sz="3600" b="1" dirty="0" smtClean="0">
                <a:solidFill>
                  <a:srgbClr val="FF00FF"/>
                </a:solidFill>
              </a:rPr>
              <a:t>(</a:t>
            </a:r>
            <a:r>
              <a:rPr lang="zh-TW" altLang="en-US" sz="3600" b="1" dirty="0" smtClean="0">
                <a:solidFill>
                  <a:srgbClr val="FF00FF"/>
                </a:solidFill>
              </a:rPr>
              <a:t>四個欄位</a:t>
            </a:r>
            <a:r>
              <a:rPr lang="en-US" altLang="zh-TW" sz="3600" b="1" dirty="0" smtClean="0">
                <a:solidFill>
                  <a:srgbClr val="FF00FF"/>
                </a:solidFill>
              </a:rPr>
              <a:t>)</a:t>
            </a:r>
            <a:r>
              <a:rPr lang="zh-TW" altLang="en-US" sz="3600" b="1" dirty="0" smtClean="0">
                <a:solidFill>
                  <a:srgbClr val="FF00FF"/>
                </a:solidFill>
              </a:rPr>
              <a:t>，貼在填寫</a:t>
            </a:r>
            <a:r>
              <a:rPr lang="zh-TW" altLang="en-US" sz="3600" b="1" dirty="0">
                <a:solidFill>
                  <a:srgbClr val="FF00FF"/>
                </a:solidFill>
              </a:rPr>
              <a:t>欄</a:t>
            </a:r>
            <a:r>
              <a:rPr lang="zh-TW" altLang="en-US" sz="3600" dirty="0" smtClean="0"/>
              <a:t>，</a:t>
            </a:r>
            <a:r>
              <a:rPr lang="zh-TW" altLang="en-US" sz="3600" dirty="0"/>
              <a:t>以</a:t>
            </a:r>
            <a:r>
              <a:rPr lang="zh-TW" altLang="en-US" sz="3600" b="1" dirty="0" smtClean="0">
                <a:solidFill>
                  <a:srgbClr val="FF00FF"/>
                </a:solidFill>
              </a:rPr>
              <a:t>表格方式輸寫。</a:t>
            </a:r>
            <a:endParaRPr lang="en-US" altLang="zh-TW" sz="3600" b="1" dirty="0">
              <a:solidFill>
                <a:srgbClr val="FF00FF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/>
              <a:t>因有字數限制，</a:t>
            </a:r>
            <a:r>
              <a:rPr lang="zh-TW" altLang="en-US" sz="3600" b="1" dirty="0">
                <a:solidFill>
                  <a:srgbClr val="FF00FF"/>
                </a:solidFill>
              </a:rPr>
              <a:t>請精簡紀錄</a:t>
            </a:r>
            <a:endParaRPr lang="en-US" altLang="zh-TW" sz="3600" b="1" dirty="0" smtClean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5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FB4571-274A-46A0-4F92-89BECB4B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006"/>
            <a:ext cx="10515600" cy="971378"/>
          </a:xfrm>
        </p:spPr>
        <p:txBody>
          <a:bodyPr>
            <a:normAutofit/>
          </a:bodyPr>
          <a:lstStyle/>
          <a:p>
            <a:r>
              <a:rPr lang="zh-TW" altLang="en-US" sz="4200" dirty="0"/>
              <a:t>請老師在學生</a:t>
            </a:r>
            <a:r>
              <a:rPr lang="zh-TW" altLang="en-US" sz="4200" dirty="0">
                <a:solidFill>
                  <a:srgbClr val="C00000"/>
                </a:solidFill>
              </a:rPr>
              <a:t>離院前</a:t>
            </a:r>
            <a:r>
              <a:rPr lang="zh-TW" altLang="en-US" sz="4200" dirty="0"/>
              <a:t>確認學生完成訓練紀錄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00EE5BA-4F8D-DD8D-9A4F-C7AC7DEA3E50}"/>
              </a:ext>
            </a:extLst>
          </p:cNvPr>
          <p:cNvSpPr txBox="1"/>
          <p:nvPr/>
        </p:nvSpPr>
        <p:spPr>
          <a:xfrm>
            <a:off x="0" y="7005"/>
            <a:ext cx="2649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老師畫面</a:t>
            </a:r>
            <a:endParaRPr lang="en-US" altLang="zh-TW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查詢方式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F8B0FE5-8602-E81D-48CE-8425F0D42362}"/>
              </a:ext>
            </a:extLst>
          </p:cNvPr>
          <p:cNvGrpSpPr/>
          <p:nvPr/>
        </p:nvGrpSpPr>
        <p:grpSpPr>
          <a:xfrm>
            <a:off x="332015" y="1571414"/>
            <a:ext cx="9565297" cy="5235714"/>
            <a:chOff x="332015" y="1571414"/>
            <a:chExt cx="9565297" cy="5235714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EE9E8DDE-C490-C45D-5D2F-A244C0671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015" y="1571414"/>
              <a:ext cx="9354692" cy="5235714"/>
            </a:xfrm>
            <a:prstGeom prst="rect">
              <a:avLst/>
            </a:prstGeom>
          </p:spPr>
        </p:pic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1EAD9696-13CC-C1B3-DA67-FA8AF41D8E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1341" y="2120244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2</a:t>
              </a:r>
              <a:endParaRPr lang="zh-TW" altLang="en-US" sz="44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084D5EDD-6BB8-CFF9-A855-57F2898317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1341" y="4569530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3</a:t>
              </a:r>
              <a:endParaRPr lang="zh-TW" altLang="en-US" sz="44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2A2FB5FE-1EEE-E3DF-12B5-5EF1563C7858}"/>
                </a:ext>
              </a:extLst>
            </p:cNvPr>
            <p:cNvSpPr txBox="1"/>
            <p:nvPr/>
          </p:nvSpPr>
          <p:spPr>
            <a:xfrm>
              <a:off x="4453318" y="2137024"/>
              <a:ext cx="5443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C00000"/>
                  </a:solidFill>
                  <a:latin typeface="+mj-ea"/>
                </a:rPr>
                <a:t>請依學生課程大網選擇「學年度」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40745B70-4697-A080-354F-44CFBA1EC26C}"/>
                </a:ext>
              </a:extLst>
            </p:cNvPr>
            <p:cNvSpPr txBox="1"/>
            <p:nvPr/>
          </p:nvSpPr>
          <p:spPr>
            <a:xfrm>
              <a:off x="3950963" y="5178483"/>
              <a:ext cx="5443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C00000"/>
                  </a:solidFill>
                  <a:latin typeface="+mj-ea"/>
                </a:rPr>
                <a:t>學生實習結束前要變成</a:t>
              </a:r>
              <a:r>
                <a:rPr lang="en-US" altLang="zh-TW" sz="2800" b="1" dirty="0">
                  <a:solidFill>
                    <a:srgbClr val="C00000"/>
                  </a:solidFill>
                  <a:latin typeface="+mj-ea"/>
                </a:rPr>
                <a:t>100%</a:t>
              </a:r>
              <a:endParaRPr lang="zh-TW" altLang="en-US" sz="2800" b="1" dirty="0">
                <a:solidFill>
                  <a:srgbClr val="C00000"/>
                </a:solidFill>
                <a:latin typeface="+mj-ea"/>
              </a:endParaRPr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89A08C61-D0F3-C2AF-627D-125DF9D174B6}"/>
                </a:ext>
              </a:extLst>
            </p:cNvPr>
            <p:cNvSpPr/>
            <p:nvPr/>
          </p:nvSpPr>
          <p:spPr>
            <a:xfrm>
              <a:off x="3160890" y="5626641"/>
              <a:ext cx="1151466" cy="640487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0876018-D0E4-0ED7-416F-4220A1D6335D}"/>
              </a:ext>
            </a:extLst>
          </p:cNvPr>
          <p:cNvGrpSpPr/>
          <p:nvPr/>
        </p:nvGrpSpPr>
        <p:grpSpPr>
          <a:xfrm>
            <a:off x="5075665" y="902879"/>
            <a:ext cx="6029992" cy="1325563"/>
            <a:chOff x="66008" y="1491083"/>
            <a:chExt cx="7323455" cy="157747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57B7944-5538-A706-F8F8-4E7866AD5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08" y="1491083"/>
              <a:ext cx="7323455" cy="1577477"/>
            </a:xfrm>
            <a:prstGeom prst="rect">
              <a:avLst/>
            </a:prstGeom>
          </p:spPr>
        </p:pic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7F4245D0-5C18-2CF1-36A7-36807DF22B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9463" y="2009821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1</a:t>
              </a:r>
              <a:endParaRPr lang="zh-TW" altLang="en-US" sz="44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2" name="橢圓 21">
            <a:extLst>
              <a:ext uri="{FF2B5EF4-FFF2-40B4-BE49-F238E27FC236}">
                <a16:creationId xmlns:a16="http://schemas.microsoft.com/office/drawing/2014/main" id="{637FF381-CD47-B06D-DA96-81CA6BAB7CF1}"/>
              </a:ext>
            </a:extLst>
          </p:cNvPr>
          <p:cNvSpPr/>
          <p:nvPr/>
        </p:nvSpPr>
        <p:spPr>
          <a:xfrm flipV="1">
            <a:off x="2620890" y="6274886"/>
            <a:ext cx="540000" cy="296404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8393B27A-FB38-C8FD-F590-6B8E520C24C0}"/>
              </a:ext>
            </a:extLst>
          </p:cNvPr>
          <p:cNvSpPr>
            <a:spLocks noChangeAspect="1"/>
          </p:cNvSpPr>
          <p:nvPr/>
        </p:nvSpPr>
        <p:spPr>
          <a:xfrm>
            <a:off x="2235293" y="6267128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4</a:t>
            </a:r>
            <a:endParaRPr lang="zh-TW" altLang="en-US" sz="4400" dirty="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8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1" y="1358003"/>
            <a:ext cx="10532077" cy="228195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2D2A4E7-8342-BC86-E24A-4A51D67894CA}"/>
              </a:ext>
            </a:extLst>
          </p:cNvPr>
          <p:cNvSpPr txBox="1"/>
          <p:nvPr/>
        </p:nvSpPr>
        <p:spPr>
          <a:xfrm>
            <a:off x="505636" y="3687901"/>
            <a:ext cx="100004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必需完成</a:t>
            </a:r>
            <a:r>
              <a:rPr lang="zh-TW" altLang="en-US" sz="2800" dirty="0">
                <a:solidFill>
                  <a:srgbClr val="C00000"/>
                </a:solidFill>
              </a:rPr>
              <a:t>測驗</a:t>
            </a:r>
            <a:r>
              <a:rPr lang="en-US" altLang="zh-TW" sz="2800" dirty="0">
                <a:solidFill>
                  <a:srgbClr val="C00000"/>
                </a:solidFill>
              </a:rPr>
              <a:t>(</a:t>
            </a:r>
            <a:r>
              <a:rPr lang="zh-TW" altLang="en-US" sz="2800" dirty="0">
                <a:solidFill>
                  <a:srgbClr val="C00000"/>
                </a:solidFill>
              </a:rPr>
              <a:t>評估</a:t>
            </a:r>
            <a:r>
              <a:rPr lang="en-US" altLang="zh-TW" sz="2800" dirty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/>
              <a:t>學前評估</a:t>
            </a:r>
            <a:endParaRPr lang="en-US" altLang="zh-TW" sz="2400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/>
              <a:t>學後評估</a:t>
            </a:r>
            <a:endParaRPr lang="en-US" altLang="zh-TW" sz="2400" dirty="0"/>
          </a:p>
          <a:p>
            <a:r>
              <a:rPr lang="zh-TW" altLang="en-US" sz="2800" b="1" dirty="0"/>
              <a:t>必需完成</a:t>
            </a:r>
            <a:r>
              <a:rPr lang="zh-TW" altLang="en-US" sz="2800" dirty="0" smtClean="0">
                <a:solidFill>
                  <a:srgbClr val="C00000"/>
                </a:solidFill>
              </a:rPr>
              <a:t>表單</a:t>
            </a:r>
            <a:r>
              <a:rPr lang="en-US" altLang="zh-TW" sz="2800" dirty="0" smtClean="0">
                <a:solidFill>
                  <a:srgbClr val="C00000"/>
                </a:solidFill>
              </a:rPr>
              <a:t>4</a:t>
            </a:r>
            <a:r>
              <a:rPr lang="zh-TW" altLang="en-US" sz="2800" dirty="0" smtClean="0">
                <a:solidFill>
                  <a:srgbClr val="C00000"/>
                </a:solidFill>
              </a:rPr>
              <a:t>張</a:t>
            </a:r>
            <a:endParaRPr lang="en-US" altLang="zh-TW" sz="28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/>
              <a:t>給藥行為過程</a:t>
            </a:r>
            <a:r>
              <a:rPr lang="en-US" altLang="zh-TW" sz="2400" dirty="0"/>
              <a:t>-</a:t>
            </a:r>
            <a:r>
              <a:rPr lang="zh-TW" altLang="en-US" sz="2400" dirty="0"/>
              <a:t>護生版</a:t>
            </a:r>
            <a:endParaRPr lang="en-US" altLang="zh-TW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/>
              <a:t>護生實習個案分配暨學習歷程紀錄 </a:t>
            </a:r>
            <a:endParaRPr lang="en-US" altLang="zh-TW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/>
              <a:t>選習／綜合實習訓練計畫表</a:t>
            </a:r>
            <a:endParaRPr lang="en-US" altLang="zh-TW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/>
              <a:t>臺大醫院「護理類實習學生對訓練科部／臨床教師教學滿意度」調查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9F0BE4C-C371-3D44-7F90-55A56C878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682" y="3736982"/>
            <a:ext cx="6950042" cy="1463167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20" name="標題 1">
            <a:extLst>
              <a:ext uri="{FF2B5EF4-FFF2-40B4-BE49-F238E27FC236}">
                <a16:creationId xmlns:a16="http://schemas.microsoft.com/office/drawing/2014/main" id="{3EF02756-3DD1-B3EE-BF3B-AF19D76CAB63}"/>
              </a:ext>
            </a:extLst>
          </p:cNvPr>
          <p:cNvSpPr txBox="1">
            <a:spLocks/>
          </p:cNvSpPr>
          <p:nvPr/>
        </p:nvSpPr>
        <p:spPr>
          <a:xfrm>
            <a:off x="1016000" y="268250"/>
            <a:ext cx="11382221" cy="93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200" dirty="0"/>
              <a:t>請老師在學生離院前確認學生完成訓練紀錄</a:t>
            </a:r>
            <a:r>
              <a:rPr lang="en-US" altLang="zh-TW" sz="2000" dirty="0"/>
              <a:t>(</a:t>
            </a:r>
            <a:r>
              <a:rPr lang="zh-TW" altLang="en-US" sz="2000" dirty="0"/>
              <a:t>續前頁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C83075C-90EC-F583-3434-A4FF606D77A1}"/>
              </a:ext>
            </a:extLst>
          </p:cNvPr>
          <p:cNvSpPr txBox="1"/>
          <p:nvPr/>
        </p:nvSpPr>
        <p:spPr>
          <a:xfrm>
            <a:off x="-1" y="-39295"/>
            <a:ext cx="356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老師畫面查詢方式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BFF67-3B3C-453E-F588-17DBDA840195}"/>
              </a:ext>
            </a:extLst>
          </p:cNvPr>
          <p:cNvSpPr txBox="1"/>
          <p:nvPr/>
        </p:nvSpPr>
        <p:spPr>
          <a:xfrm>
            <a:off x="7024000" y="3640185"/>
            <a:ext cx="511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</a:rPr>
              <a:t>可點測驗看學生前學前後成績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C5C7494-3B65-3BD2-572B-45E3203247E1}"/>
              </a:ext>
            </a:extLst>
          </p:cNvPr>
          <p:cNvSpPr txBox="1"/>
          <p:nvPr/>
        </p:nvSpPr>
        <p:spPr>
          <a:xfrm>
            <a:off x="5805330" y="1044280"/>
            <a:ext cx="666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</a:rPr>
              <a:t>可點「全部表單」看完成的表單項目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746000" y="1031145"/>
            <a:ext cx="10357145" cy="2628481"/>
            <a:chOff x="713343" y="1266705"/>
            <a:chExt cx="10357145" cy="2628481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55C498A3-6C8B-60FF-8A3C-AC6D9E15C8F6}"/>
                </a:ext>
              </a:extLst>
            </p:cNvPr>
            <p:cNvSpPr/>
            <p:nvPr/>
          </p:nvSpPr>
          <p:spPr>
            <a:xfrm>
              <a:off x="1078622" y="1573890"/>
              <a:ext cx="571500" cy="43610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1C0E46DB-FD26-C2C6-7638-9DCC5EF118CB}"/>
                </a:ext>
              </a:extLst>
            </p:cNvPr>
            <p:cNvSpPr/>
            <p:nvPr/>
          </p:nvSpPr>
          <p:spPr>
            <a:xfrm flipV="1">
              <a:off x="9546402" y="2005253"/>
              <a:ext cx="571500" cy="36484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9190D10A-7A77-A883-BC14-E794F272E599}"/>
                </a:ext>
              </a:extLst>
            </p:cNvPr>
            <p:cNvCxnSpPr>
              <a:cxnSpLocks/>
            </p:cNvCxnSpPr>
            <p:nvPr/>
          </p:nvCxnSpPr>
          <p:spPr>
            <a:xfrm>
              <a:off x="9931501" y="2370093"/>
              <a:ext cx="1138987" cy="1525093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8E90965A-69AA-9612-0704-C0DEE6867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43" y="1266705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4</a:t>
              </a:r>
              <a:endParaRPr lang="zh-TW" altLang="en-US" sz="44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9303D789-AD2E-8686-3585-9CFCBF4D67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0994" y="1788081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5</a:t>
              </a:r>
              <a:endParaRPr lang="zh-TW" altLang="en-US" sz="44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88079D5E-CCB7-AA98-347A-A275722E2336}"/>
                </a:ext>
              </a:extLst>
            </p:cNvPr>
            <p:cNvSpPr/>
            <p:nvPr/>
          </p:nvSpPr>
          <p:spPr>
            <a:xfrm>
              <a:off x="8326344" y="1972325"/>
              <a:ext cx="780089" cy="522084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F8AA811A-11C6-08B7-3CA9-26289CDEFEAE}"/>
                </a:ext>
              </a:extLst>
            </p:cNvPr>
            <p:cNvCxnSpPr>
              <a:cxnSpLocks/>
            </p:cNvCxnSpPr>
            <p:nvPr/>
          </p:nvCxnSpPr>
          <p:spPr>
            <a:xfrm>
              <a:off x="8386890" y="1746499"/>
              <a:ext cx="640877" cy="304153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693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233A85-BB54-DCF5-F021-0245CD97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綜合選習</a:t>
            </a:r>
            <a:r>
              <a:rPr lang="en-US" altLang="zh-TW" dirty="0"/>
              <a:t>--</a:t>
            </a:r>
            <a:r>
              <a:rPr lang="zh-TW" altLang="en-US" dirty="0"/>
              <a:t>完訓繳交資料一覽表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3B8FE46-CD92-65AB-F77A-CCEB47449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3598"/>
              </p:ext>
            </p:extLst>
          </p:nvPr>
        </p:nvGraphicFramePr>
        <p:xfrm>
          <a:off x="517793" y="1473086"/>
          <a:ext cx="11259237" cy="50444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68607">
                  <a:extLst>
                    <a:ext uri="{9D8B030D-6E8A-4147-A177-3AD203B41FA5}">
                      <a16:colId xmlns:a16="http://schemas.microsoft.com/office/drawing/2014/main" val="2946746694"/>
                    </a:ext>
                  </a:extLst>
                </a:gridCol>
                <a:gridCol w="3331029">
                  <a:extLst>
                    <a:ext uri="{9D8B030D-6E8A-4147-A177-3AD203B41FA5}">
                      <a16:colId xmlns:a16="http://schemas.microsoft.com/office/drawing/2014/main" val="1699908006"/>
                    </a:ext>
                  </a:extLst>
                </a:gridCol>
                <a:gridCol w="2959601">
                  <a:extLst>
                    <a:ext uri="{9D8B030D-6E8A-4147-A177-3AD203B41FA5}">
                      <a16:colId xmlns:a16="http://schemas.microsoft.com/office/drawing/2014/main" val="766668438"/>
                    </a:ext>
                  </a:extLst>
                </a:gridCol>
              </a:tblGrid>
              <a:tr h="80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</a:rPr>
                        <a:t>每位學生必需完成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學校老師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指派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</a:rPr>
                        <a:t>某位學生完成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rgbClr val="C00000"/>
                          </a:solidFill>
                        </a:rPr>
                        <a:t>視需要完成：</a:t>
                      </a:r>
                      <a:endParaRPr lang="en-US" altLang="zh-TW" sz="22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49891"/>
                  </a:ext>
                </a:extLst>
              </a:tr>
              <a:tr h="414832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TW" altLang="en-US" sz="2200" kern="1200" dirty="0">
                          <a:solidFill>
                            <a:schemeClr val="tx1"/>
                          </a:solidFill>
                        </a:rPr>
                        <a:t>測驗</a:t>
                      </a:r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chemeClr val="tx1"/>
                          </a:solidFill>
                        </a:rPr>
                        <a:t>評估</a:t>
                      </a:r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200" kern="1200" dirty="0">
                          <a:solidFill>
                            <a:schemeClr val="tx1"/>
                          </a:solidFill>
                        </a:rPr>
                        <a:t>學前評估</a:t>
                      </a:r>
                      <a:endParaRPr lang="en-US" altLang="zh-TW" sz="22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200" kern="1200" dirty="0">
                          <a:solidFill>
                            <a:schemeClr val="tx1"/>
                          </a:solidFill>
                        </a:rPr>
                        <a:t>學後評估</a:t>
                      </a:r>
                      <a:endParaRPr lang="en-US" altLang="zh-TW" sz="22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TW" altLang="en-US" sz="2200" kern="1200" dirty="0" smtClean="0">
                          <a:solidFill>
                            <a:schemeClr val="tx1"/>
                          </a:solidFill>
                        </a:rPr>
                        <a:t>表單</a:t>
                      </a:r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TW" altLang="en-US" sz="2200" kern="1200" dirty="0" smtClean="0">
                          <a:solidFill>
                            <a:schemeClr val="tx1"/>
                          </a:solidFill>
                        </a:rPr>
                        <a:t>張</a:t>
                      </a:r>
                      <a:endParaRPr lang="en-US" altLang="zh-TW" sz="22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200" kern="1200" dirty="0">
                          <a:solidFill>
                            <a:schemeClr val="tx1"/>
                          </a:solidFill>
                        </a:rPr>
                        <a:t>給藥行為過程</a:t>
                      </a:r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TW" altLang="en-US" sz="2200" kern="1200" dirty="0">
                          <a:solidFill>
                            <a:schemeClr val="tx1"/>
                          </a:solidFill>
                        </a:rPr>
                        <a:t>護生版</a:t>
                      </a:r>
                      <a:endParaRPr lang="en-US" altLang="zh-TW" sz="22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200" kern="1200" dirty="0">
                          <a:solidFill>
                            <a:schemeClr val="tx1"/>
                          </a:solidFill>
                        </a:rPr>
                        <a:t>護生實習個案分配暨學習歷程</a:t>
                      </a:r>
                      <a:r>
                        <a:rPr lang="zh-TW" altLang="en-US" sz="2200" kern="1200" dirty="0" smtClean="0">
                          <a:solidFill>
                            <a:schemeClr val="tx1"/>
                          </a:solidFill>
                        </a:rPr>
                        <a:t>紀錄</a:t>
                      </a:r>
                      <a:endParaRPr lang="en-US" altLang="zh-TW" sz="22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選習／綜合實習訓練計畫表 </a:t>
                      </a:r>
                      <a:endParaRPr lang="en-US" altLang="zh-TW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200" kern="1200" dirty="0">
                          <a:solidFill>
                            <a:schemeClr val="tx1"/>
                          </a:solidFill>
                        </a:rPr>
                        <a:t>臺大醫院「護理類實習學生對訓練科部／臨床教師教學滿意度」</a:t>
                      </a:r>
                      <a:r>
                        <a:rPr lang="zh-TW" altLang="en-US" sz="2200" kern="1200" dirty="0" smtClean="0">
                          <a:solidFill>
                            <a:schemeClr val="tx1"/>
                          </a:solidFill>
                        </a:rPr>
                        <a:t>調查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zh-TW" sz="2200" kern="1200" dirty="0">
                          <a:solidFill>
                            <a:schemeClr val="tx1"/>
                          </a:solidFill>
                        </a:rPr>
                        <a:t>期中評值會議</a:t>
                      </a:r>
                      <a:r>
                        <a:rPr lang="zh-TW" altLang="zh-TW" sz="2200" kern="1200" dirty="0" smtClean="0">
                          <a:solidFill>
                            <a:schemeClr val="tx1"/>
                          </a:solidFill>
                        </a:rPr>
                        <a:t>紀錄</a:t>
                      </a:r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zh-TW" sz="2200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200" kern="1200" dirty="0" smtClean="0">
                          <a:solidFill>
                            <a:schemeClr val="tx1"/>
                          </a:solidFill>
                        </a:rPr>
                        <a:t>當實習期間大於</a:t>
                      </a:r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TW" altLang="en-US" sz="2200" kern="1200" dirty="0" smtClean="0">
                          <a:solidFill>
                            <a:schemeClr val="tx1"/>
                          </a:solidFill>
                        </a:rPr>
                        <a:t>週時</a:t>
                      </a:r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zh-TW" sz="22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zh-TW" sz="2200" kern="1200" dirty="0">
                          <a:solidFill>
                            <a:schemeClr val="tx1"/>
                          </a:solidFill>
                        </a:rPr>
                        <a:t>期末評值會議紀錄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zh-TW" altLang="zh-TW" sz="22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u"/>
                      </a:pPr>
                      <a:endParaRPr lang="zh-TW" altLang="en-US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2200" dirty="0" smtClean="0">
                          <a:solidFill>
                            <a:srgbClr val="C00000"/>
                          </a:solidFill>
                        </a:rPr>
                        <a:t>護生實習溝通紀錄表</a:t>
                      </a:r>
                      <a:r>
                        <a:rPr lang="en-US" altLang="zh-TW" sz="2200" dirty="0" smtClean="0">
                          <a:solidFill>
                            <a:srgbClr val="C00000"/>
                          </a:solidFill>
                        </a:rPr>
                        <a:t>【</a:t>
                      </a:r>
                      <a:r>
                        <a:rPr lang="zh-TW" altLang="en-US" sz="2200" dirty="0" smtClean="0">
                          <a:solidFill>
                            <a:srgbClr val="C00000"/>
                          </a:solidFill>
                        </a:rPr>
                        <a:t>綜合選習、行政實習版</a:t>
                      </a:r>
                      <a:r>
                        <a:rPr lang="en-US" altLang="zh-TW" sz="2200" dirty="0" smtClean="0">
                          <a:solidFill>
                            <a:srgbClr val="C00000"/>
                          </a:solidFill>
                        </a:rPr>
                        <a:t>】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zh-TW" sz="2200" dirty="0" smtClean="0">
                          <a:solidFill>
                            <a:srgbClr val="C00000"/>
                          </a:solidFill>
                        </a:rPr>
                        <a:t>護生實習輔導紀錄表</a:t>
                      </a:r>
                      <a:r>
                        <a:rPr lang="en-US" altLang="zh-TW" sz="2200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zh-TW" altLang="en-US" sz="2200" dirty="0" smtClean="0">
                          <a:solidFill>
                            <a:srgbClr val="C00000"/>
                          </a:solidFill>
                        </a:rPr>
                        <a:t>若有</a:t>
                      </a:r>
                      <a:r>
                        <a:rPr lang="zh-TW" altLang="zh-TW" sz="2200" dirty="0" smtClean="0">
                          <a:solidFill>
                            <a:srgbClr val="C00000"/>
                          </a:solidFill>
                        </a:rPr>
                        <a:t>異常事件</a:t>
                      </a:r>
                      <a:r>
                        <a:rPr lang="en-US" altLang="zh-TW" sz="22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zh-TW" altLang="en-US" sz="22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endParaRPr lang="zh-TW" altLang="zh-TW" sz="22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094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0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BB50E8-F6AB-63E7-EE99-150604A0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</a:t>
            </a:r>
            <a:r>
              <a:rPr lang="zh-TW" altLang="en-US" b="1" dirty="0"/>
              <a:t>臨床教育</a:t>
            </a:r>
            <a:r>
              <a:rPr lang="en-US" altLang="zh-TW" b="1" dirty="0"/>
              <a:t>e-Portfolio</a:t>
            </a:r>
            <a:r>
              <a:rPr lang="zh-TW" altLang="en-US" b="1" dirty="0"/>
              <a:t>系統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/>
              <a:t>                </a:t>
            </a:r>
            <a:endParaRPr lang="zh-TW" altLang="en-US" b="1" dirty="0"/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E473DE52-AFB1-C1FC-6845-422E0FE68260}"/>
              </a:ext>
            </a:extLst>
          </p:cNvPr>
          <p:cNvPicPr/>
          <p:nvPr/>
        </p:nvPicPr>
        <p:blipFill rotWithShape="1">
          <a:blip r:embed="rId2"/>
          <a:srcRect l="4623" t="1423" r="14185" b="11747"/>
          <a:stretch/>
        </p:blipFill>
        <p:spPr>
          <a:xfrm>
            <a:off x="110169" y="1487277"/>
            <a:ext cx="5249638" cy="4125683"/>
          </a:xfrm>
          <a:prstGeom prst="rect">
            <a:avLst/>
          </a:prstGeom>
          <a:ln w="0">
            <a:noFill/>
          </a:ln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C98185-293C-E997-A65E-2CAA848F819A}"/>
              </a:ext>
            </a:extLst>
          </p:cNvPr>
          <p:cNvSpPr txBox="1"/>
          <p:nvPr/>
        </p:nvSpPr>
        <p:spPr>
          <a:xfrm>
            <a:off x="7019960" y="905863"/>
            <a:ext cx="517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>
                <a:solidFill>
                  <a:srgbClr val="C00000"/>
                </a:solidFill>
                <a:latin typeface="+mj-ea"/>
                <a:ea typeface="+mj-ea"/>
              </a:rPr>
              <a:t>網址</a:t>
            </a: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http://ncts.ntuh.gov.tw</a:t>
            </a:r>
            <a:endParaRPr lang="zh-TW" altLang="en-US" sz="28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086699C-8A04-AA09-A133-01516815E412}"/>
              </a:ext>
            </a:extLst>
          </p:cNvPr>
          <p:cNvGrpSpPr/>
          <p:nvPr/>
        </p:nvGrpSpPr>
        <p:grpSpPr>
          <a:xfrm>
            <a:off x="2841171" y="2082187"/>
            <a:ext cx="2931730" cy="1134738"/>
            <a:chOff x="2025923" y="3029636"/>
            <a:chExt cx="2931730" cy="1134738"/>
          </a:xfrm>
        </p:grpSpPr>
        <p:sp>
          <p:nvSpPr>
            <p:cNvPr id="5" name="圓角矩形 10">
              <a:extLst>
                <a:ext uri="{FF2B5EF4-FFF2-40B4-BE49-F238E27FC236}">
                  <a16:creationId xmlns:a16="http://schemas.microsoft.com/office/drawing/2014/main" id="{F1B46DB2-5699-B2DE-A7B8-4903D56C7920}"/>
                </a:ext>
              </a:extLst>
            </p:cNvPr>
            <p:cNvSpPr/>
            <p:nvPr/>
          </p:nvSpPr>
          <p:spPr>
            <a:xfrm>
              <a:off x="2025923" y="3278967"/>
              <a:ext cx="2931730" cy="88540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 dirty="0">
                  <a:solidFill>
                    <a:srgbClr val="203864"/>
                  </a:solidFill>
                  <a:latin typeface="微軟正黑體"/>
                  <a:ea typeface="微軟正黑體"/>
                </a:rPr>
                <a:t>    </a:t>
              </a:r>
              <a:r>
                <a:rPr lang="zh-TW" sz="2000" b="0" strike="noStrike" spc="-1" dirty="0">
                  <a:solidFill>
                    <a:srgbClr val="203864"/>
                  </a:solidFill>
                  <a:latin typeface="微軟正黑體"/>
                  <a:ea typeface="微軟正黑體"/>
                </a:rPr>
                <a:t>點選</a:t>
              </a:r>
              <a:r>
                <a:rPr lang="en-US" altLang="zh-TW" sz="2000" b="0" strike="noStrike" spc="-1" dirty="0">
                  <a:solidFill>
                    <a:srgbClr val="203864"/>
                  </a:solidFill>
                  <a:latin typeface="微軟正黑體"/>
                  <a:ea typeface="微軟正黑體"/>
                </a:rPr>
                <a:t/>
              </a:r>
              <a:br>
                <a:rPr lang="en-US" altLang="zh-TW" sz="2000" b="0" strike="noStrike" spc="-1" dirty="0">
                  <a:solidFill>
                    <a:srgbClr val="203864"/>
                  </a:solidFill>
                  <a:latin typeface="微軟正黑體"/>
                  <a:ea typeface="微軟正黑體"/>
                </a:rPr>
              </a:br>
              <a:r>
                <a:rPr lang="zh-TW" altLang="en-US" sz="2000" b="0" strike="noStrike" spc="-1" dirty="0" smtClean="0">
                  <a:solidFill>
                    <a:srgbClr val="FF0000"/>
                  </a:solidFill>
                  <a:latin typeface="微軟正黑體"/>
                  <a:ea typeface="微軟正黑體"/>
                </a:rPr>
                <a:t>舊</a:t>
              </a:r>
              <a:r>
                <a:rPr lang="zh-TW" sz="2000" b="0" strike="noStrike" spc="-1" dirty="0" smtClean="0">
                  <a:solidFill>
                    <a:srgbClr val="FF0000"/>
                  </a:solidFill>
                  <a:latin typeface="微軟正黑體"/>
                  <a:ea typeface="微軟正黑體"/>
                </a:rPr>
                <a:t>院</a:t>
              </a:r>
              <a:r>
                <a:rPr lang="zh-TW" sz="2000" b="0" strike="noStrike" spc="-1" dirty="0">
                  <a:solidFill>
                    <a:srgbClr val="FF0000"/>
                  </a:solidFill>
                  <a:latin typeface="微軟正黑體"/>
                  <a:ea typeface="微軟正黑體"/>
                </a:rPr>
                <a:t>內網</a:t>
              </a:r>
              <a:r>
                <a:rPr lang="en-US" altLang="zh-TW" sz="2000" b="0" strike="noStrike" spc="-1" dirty="0">
                  <a:solidFill>
                    <a:srgbClr val="FF0000"/>
                  </a:solidFill>
                  <a:latin typeface="微軟正黑體"/>
                  <a:ea typeface="微軟正黑體"/>
                </a:rPr>
                <a:t>(</a:t>
              </a:r>
              <a:r>
                <a:rPr lang="zh-TW" altLang="en-US" sz="2000" b="0" strike="noStrike" spc="-1" dirty="0">
                  <a:solidFill>
                    <a:srgbClr val="FF0000"/>
                  </a:solidFill>
                  <a:latin typeface="微軟正黑體"/>
                  <a:ea typeface="微軟正黑體"/>
                </a:rPr>
                <a:t>僅</a:t>
              </a:r>
              <a:r>
                <a:rPr lang="zh-TW" altLang="en-US" sz="2000" b="0" strike="noStrike" spc="-1" dirty="0" smtClean="0">
                  <a:solidFill>
                    <a:srgbClr val="FF0000"/>
                  </a:solidFill>
                  <a:latin typeface="微軟正黑體"/>
                  <a:ea typeface="微軟正黑體"/>
                </a:rPr>
                <a:t>供查閱覽</a:t>
              </a:r>
              <a:r>
                <a:rPr lang="en-US" altLang="zh-TW" sz="2000" b="0" strike="noStrike" spc="-1" dirty="0">
                  <a:solidFill>
                    <a:srgbClr val="FF0000"/>
                  </a:solidFill>
                  <a:latin typeface="微軟正黑體"/>
                  <a:ea typeface="微軟正黑體"/>
                </a:rPr>
                <a:t>)</a:t>
              </a:r>
              <a:endParaRPr lang="en-US" sz="2000" b="0" strike="noStrike" spc="-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F243AC08-4D34-9846-058E-0C1FBE949F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47083" y="3029636"/>
              <a:ext cx="540000" cy="50896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1</a:t>
              </a:r>
              <a:endParaRPr lang="zh-TW" altLang="en-US" sz="44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490B6100-9B6A-F8B6-A58F-87342D546E0B}"/>
              </a:ext>
            </a:extLst>
          </p:cNvPr>
          <p:cNvGrpSpPr/>
          <p:nvPr/>
        </p:nvGrpSpPr>
        <p:grpSpPr>
          <a:xfrm>
            <a:off x="5772901" y="1710980"/>
            <a:ext cx="6275880" cy="4921174"/>
            <a:chOff x="5772901" y="1710980"/>
            <a:chExt cx="6275880" cy="4921174"/>
          </a:xfrm>
        </p:grpSpPr>
        <p:pic>
          <p:nvPicPr>
            <p:cNvPr id="7" name="圖片 1">
              <a:extLst>
                <a:ext uri="{FF2B5EF4-FFF2-40B4-BE49-F238E27FC236}">
                  <a16:creationId xmlns:a16="http://schemas.microsoft.com/office/drawing/2014/main" id="{1016F6F0-EB4A-3569-0B91-5A3C0AC5BDD1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5772901" y="1710980"/>
              <a:ext cx="6275880" cy="3161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圖片 5">
              <a:extLst>
                <a:ext uri="{FF2B5EF4-FFF2-40B4-BE49-F238E27FC236}">
                  <a16:creationId xmlns:a16="http://schemas.microsoft.com/office/drawing/2014/main" id="{CB57632B-2285-7AE3-61AA-A40A22B8EAC8}"/>
                </a:ext>
              </a:extLst>
            </p:cNvPr>
            <p:cNvPicPr/>
            <p:nvPr/>
          </p:nvPicPr>
          <p:blipFill rotWithShape="1">
            <a:blip r:embed="rId4"/>
            <a:srcRect b="20924"/>
            <a:stretch/>
          </p:blipFill>
          <p:spPr>
            <a:xfrm>
              <a:off x="7086693" y="2325257"/>
              <a:ext cx="3303720" cy="4306897"/>
            </a:xfrm>
            <a:prstGeom prst="rect">
              <a:avLst/>
            </a:prstGeom>
            <a:ln w="38100">
              <a:solidFill>
                <a:srgbClr val="FF00FF"/>
              </a:solidFill>
              <a:round/>
            </a:ln>
          </p:spPr>
        </p:pic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4F8A9F9D-8D67-7F78-ECD4-642A4FED35AB}"/>
                </a:ext>
              </a:extLst>
            </p:cNvPr>
            <p:cNvGrpSpPr/>
            <p:nvPr/>
          </p:nvGrpSpPr>
          <p:grpSpPr>
            <a:xfrm>
              <a:off x="6568950" y="5706920"/>
              <a:ext cx="3200744" cy="540000"/>
              <a:chOff x="6568950" y="5706920"/>
              <a:chExt cx="3200744" cy="540000"/>
            </a:xfrm>
          </p:grpSpPr>
          <p:sp>
            <p:nvSpPr>
              <p:cNvPr id="9" name="圓角矩形 13">
                <a:extLst>
                  <a:ext uri="{FF2B5EF4-FFF2-40B4-BE49-F238E27FC236}">
                    <a16:creationId xmlns:a16="http://schemas.microsoft.com/office/drawing/2014/main" id="{63B438BE-51B5-D0F3-02D6-CD4240811F8C}"/>
                  </a:ext>
                </a:extLst>
              </p:cNvPr>
              <p:cNvSpPr/>
              <p:nvPr/>
            </p:nvSpPr>
            <p:spPr>
              <a:xfrm>
                <a:off x="6988694" y="5909777"/>
                <a:ext cx="2781000" cy="30348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橢圓 13">
                <a:extLst>
                  <a:ext uri="{FF2B5EF4-FFF2-40B4-BE49-F238E27FC236}">
                    <a16:creationId xmlns:a16="http://schemas.microsoft.com/office/drawing/2014/main" id="{A49E8620-F60A-85EF-1C50-D77FCA04B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8950" y="5706920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400" dirty="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2</a:t>
                </a:r>
                <a:endParaRPr lang="zh-TW" altLang="en-US" sz="4400" dirty="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390E1500-CAB1-CBA5-97EC-5A21465441FA}"/>
              </a:ext>
            </a:extLst>
          </p:cNvPr>
          <p:cNvSpPr/>
          <p:nvPr/>
        </p:nvSpPr>
        <p:spPr>
          <a:xfrm rot="1963182" flipH="1">
            <a:off x="10176474" y="2493557"/>
            <a:ext cx="1314515" cy="471620"/>
          </a:xfrm>
          <a:prstGeom prst="curvedDown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907" y="146957"/>
            <a:ext cx="11702922" cy="2537698"/>
          </a:xfrm>
        </p:spPr>
        <p:txBody>
          <a:bodyPr>
            <a:normAutofit/>
          </a:bodyPr>
          <a:lstStyle/>
          <a:p>
            <a:r>
              <a:rPr lang="zh-TW" altLang="en-US" dirty="0"/>
              <a:t>登入</a:t>
            </a:r>
            <a:r>
              <a:rPr lang="en-US" altLang="zh-TW" dirty="0"/>
              <a:t>—</a:t>
            </a:r>
            <a:r>
              <a:rPr lang="zh-TW" altLang="en-US" dirty="0"/>
              <a:t>請選擇</a:t>
            </a:r>
            <a:r>
              <a:rPr lang="zh-TW" altLang="en-US" b="1" dirty="0">
                <a:solidFill>
                  <a:srgbClr val="FF00FF"/>
                </a:solidFill>
              </a:rPr>
              <a:t>本機</a:t>
            </a:r>
            <a:r>
              <a:rPr lang="zh-TW" altLang="en-US" b="1" dirty="0" smtClean="0">
                <a:solidFill>
                  <a:srgbClr val="FF00FF"/>
                </a:solidFill>
              </a:rPr>
              <a:t>帳號</a:t>
            </a:r>
            <a:r>
              <a:rPr lang="en-US" altLang="zh-TW" b="1" dirty="0" smtClean="0">
                <a:solidFill>
                  <a:srgbClr val="FF00FF"/>
                </a:solidFill>
              </a:rPr>
              <a:t/>
            </a:r>
            <a:br>
              <a:rPr lang="en-US" altLang="zh-TW" b="1" dirty="0" smtClean="0">
                <a:solidFill>
                  <a:srgbClr val="FF00FF"/>
                </a:solidFill>
              </a:rPr>
            </a:br>
            <a:r>
              <a:rPr lang="zh-TW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由本部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督導長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/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護理</a:t>
            </a:r>
            <a:r>
              <a:rPr lang="zh-TW" altLang="en-US" sz="2400" b="1" dirty="0">
                <a:solidFill>
                  <a:srgbClr val="0070C0"/>
                </a:solidFill>
              </a:rPr>
              <a:t>長</a:t>
            </a:r>
            <a:r>
              <a:rPr lang="en-US" altLang="zh-TW" sz="2400" b="1" dirty="0">
                <a:solidFill>
                  <a:srgbClr val="0070C0"/>
                </a:solidFill>
              </a:rPr>
              <a:t>/</a:t>
            </a:r>
            <a:r>
              <a:rPr lang="zh-TW" altLang="en-US" sz="2400" b="1" dirty="0">
                <a:solidFill>
                  <a:srgbClr val="0070C0"/>
                </a:solidFill>
              </a:rPr>
              <a:t>護理師</a:t>
            </a:r>
            <a:r>
              <a:rPr lang="zh-TW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擔任實習指老師，單位續用「台大總院」</a:t>
            </a:r>
            <a:r>
              <a:rPr lang="zh-TW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，</a:t>
            </a:r>
            <a:r>
              <a:rPr lang="en-US" altLang="zh-TW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TW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zh-TW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進入</a:t>
            </a:r>
            <a:r>
              <a:rPr lang="zh-TW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後請</a:t>
            </a:r>
            <a:r>
              <a:rPr lang="zh-TW" altLang="en-US" sz="2400" b="1" dirty="0">
                <a:solidFill>
                  <a:srgbClr val="FF00FF"/>
                </a:solidFill>
              </a:rPr>
              <a:t>點選人頭像切換至「護理</a:t>
            </a:r>
            <a:r>
              <a:rPr lang="en-US" altLang="zh-TW" sz="2400" b="1" dirty="0" smtClean="0">
                <a:solidFill>
                  <a:srgbClr val="FF00FF"/>
                </a:solidFill>
              </a:rPr>
              <a:t>UGY  </a:t>
            </a:r>
            <a:r>
              <a:rPr lang="zh-TW" altLang="en-US" sz="2400" b="1" dirty="0" smtClean="0">
                <a:solidFill>
                  <a:srgbClr val="FF00FF"/>
                </a:solidFill>
              </a:rPr>
              <a:t>護理部」</a:t>
            </a:r>
            <a:r>
              <a:rPr lang="en-US" altLang="zh-TW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zh-TW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見下頁</a:t>
            </a:r>
            <a:r>
              <a:rPr lang="en-US" altLang="zh-TW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r>
              <a:rPr lang="en-US" altLang="zh-TW" sz="2400" b="1" dirty="0">
                <a:solidFill>
                  <a:srgbClr val="FF00FF"/>
                </a:solidFill>
              </a:rPr>
              <a:t/>
            </a:r>
            <a:br>
              <a:rPr lang="en-US" altLang="zh-TW" sz="2400" b="1" dirty="0">
                <a:solidFill>
                  <a:srgbClr val="FF00FF"/>
                </a:solidFill>
              </a:rPr>
            </a:br>
            <a:r>
              <a:rPr lang="zh-TW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新任教師請提供出生年月日、身分證字號、學校電話（總機及分機） 、手機，護理部陳雅芬組員會協助申請帳號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2862901" y="2684655"/>
            <a:ext cx="6298165" cy="3412682"/>
            <a:chOff x="5235249" y="2456428"/>
            <a:chExt cx="6956751" cy="386238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249" y="2456428"/>
              <a:ext cx="6956751" cy="3862388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7592122" y="5028476"/>
              <a:ext cx="426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FF00FF"/>
                  </a:solidFill>
                  <a:latin typeface="+mj-ea"/>
                  <a:ea typeface="+mj-ea"/>
                </a:rPr>
                <a:t>西元生日年月日共</a:t>
              </a:r>
              <a:r>
                <a:rPr lang="en-US" altLang="zh-TW" sz="2800" b="1" dirty="0">
                  <a:solidFill>
                    <a:srgbClr val="FF00FF"/>
                  </a:solidFill>
                  <a:latin typeface="+mj-ea"/>
                  <a:ea typeface="+mj-ea"/>
                </a:rPr>
                <a:t>8</a:t>
              </a:r>
              <a:r>
                <a:rPr lang="zh-TW" altLang="en-US" sz="2800" b="1" dirty="0">
                  <a:solidFill>
                    <a:srgbClr val="FF00FF"/>
                  </a:solidFill>
                  <a:latin typeface="+mj-ea"/>
                  <a:ea typeface="+mj-ea"/>
                </a:rPr>
                <a:t>碼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8220369" y="4284346"/>
              <a:ext cx="363895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FF00FF"/>
                  </a:solidFill>
                  <a:latin typeface="+mj-ea"/>
                  <a:ea typeface="+mj-ea"/>
                </a:rPr>
                <a:t>學生</a:t>
              </a:r>
              <a:r>
                <a:rPr lang="en-US" altLang="zh-TW" sz="2800" b="1" dirty="0">
                  <a:solidFill>
                    <a:srgbClr val="FF00FF"/>
                  </a:solidFill>
                  <a:latin typeface="+mj-ea"/>
                  <a:ea typeface="+mj-ea"/>
                </a:rPr>
                <a:t>-</a:t>
              </a:r>
              <a:r>
                <a:rPr lang="zh-TW" altLang="en-US" sz="2800" b="1" dirty="0">
                  <a:solidFill>
                    <a:srgbClr val="FF00FF"/>
                  </a:solidFill>
                  <a:latin typeface="+mj-ea"/>
                  <a:ea typeface="+mj-ea"/>
                </a:rPr>
                <a:t>等同</a:t>
              </a:r>
              <a:r>
                <a:rPr lang="en-US" altLang="zh-TW" sz="2800" b="1" dirty="0">
                  <a:solidFill>
                    <a:srgbClr val="FF00FF"/>
                  </a:solidFill>
                  <a:latin typeface="+mj-ea"/>
                  <a:ea typeface="+mj-ea"/>
                </a:rPr>
                <a:t>TMS</a:t>
              </a:r>
              <a:r>
                <a:rPr lang="zh-TW" altLang="en-US" sz="2800" b="1" dirty="0">
                  <a:solidFill>
                    <a:srgbClr val="FF00FF"/>
                  </a:solidFill>
                  <a:latin typeface="+mj-ea"/>
                </a:rPr>
                <a:t>帳號</a:t>
              </a:r>
              <a:endParaRPr lang="zh-TW" altLang="en-US" sz="2800" b="1" dirty="0">
                <a:solidFill>
                  <a:srgbClr val="FF00FF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0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286" y="365125"/>
            <a:ext cx="12409714" cy="1325563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登入後</a:t>
            </a:r>
            <a:r>
              <a:rPr lang="zh-TW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請</a:t>
            </a:r>
            <a:r>
              <a:rPr lang="zh-TW" altLang="en-US" b="1" dirty="0">
                <a:solidFill>
                  <a:srgbClr val="FF00FF"/>
                </a:solidFill>
              </a:rPr>
              <a:t>點選人頭像切換至「護理</a:t>
            </a:r>
            <a:r>
              <a:rPr lang="en-US" altLang="zh-TW" b="1" dirty="0">
                <a:solidFill>
                  <a:srgbClr val="FF00FF"/>
                </a:solidFill>
              </a:rPr>
              <a:t>UGY  </a:t>
            </a:r>
            <a:r>
              <a:rPr lang="zh-TW" altLang="en-US" b="1" dirty="0">
                <a:solidFill>
                  <a:srgbClr val="FF00FF"/>
                </a:solidFill>
              </a:rPr>
              <a:t>護理部</a:t>
            </a:r>
            <a:r>
              <a:rPr lang="zh-TW" altLang="en-US" b="1" dirty="0" smtClean="0">
                <a:solidFill>
                  <a:srgbClr val="FF00FF"/>
                </a:solidFill>
              </a:rPr>
              <a:t>」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636813" y="1690688"/>
            <a:ext cx="5578929" cy="1785636"/>
            <a:chOff x="6613071" y="2530929"/>
            <a:chExt cx="5578929" cy="178563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3071" y="2646306"/>
              <a:ext cx="5072743" cy="716152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6825342" y="3362458"/>
              <a:ext cx="536665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FF00FF"/>
                  </a:solidFill>
                  <a:latin typeface="+mj-ea"/>
                  <a:ea typeface="+mj-ea"/>
                </a:rPr>
                <a:t>登入後，請點頭像切換身分至</a:t>
              </a:r>
              <a:r>
                <a:rPr lang="en-US" altLang="zh-TW" sz="2800" b="1" dirty="0" smtClean="0">
                  <a:solidFill>
                    <a:srgbClr val="FF00FF"/>
                  </a:solidFill>
                  <a:latin typeface="+mj-ea"/>
                  <a:ea typeface="+mj-ea"/>
                </a:rPr>
                <a:t/>
              </a:r>
              <a:br>
                <a:rPr lang="en-US" altLang="zh-TW" sz="2800" b="1" dirty="0" smtClean="0">
                  <a:solidFill>
                    <a:srgbClr val="FF00FF"/>
                  </a:solidFill>
                  <a:latin typeface="+mj-ea"/>
                  <a:ea typeface="+mj-ea"/>
                </a:rPr>
              </a:br>
              <a:r>
                <a:rPr lang="en-US" altLang="zh-TW" sz="2800" b="1" dirty="0" smtClean="0">
                  <a:solidFill>
                    <a:srgbClr val="FF00FF"/>
                  </a:solidFill>
                  <a:latin typeface="+mj-ea"/>
                  <a:ea typeface="+mj-ea"/>
                </a:rPr>
                <a:t>              </a:t>
              </a:r>
              <a:r>
                <a:rPr lang="zh-TW" altLang="en-US" sz="2800" b="1" dirty="0" smtClean="0">
                  <a:solidFill>
                    <a:srgbClr val="FF00FF"/>
                  </a:solidFill>
                  <a:latin typeface="+mj-ea"/>
                  <a:ea typeface="+mj-ea"/>
                </a:rPr>
                <a:t>「護理</a:t>
              </a:r>
              <a:r>
                <a:rPr lang="en-US" altLang="zh-TW" sz="2800" b="1" dirty="0" smtClean="0">
                  <a:solidFill>
                    <a:srgbClr val="FF00FF"/>
                  </a:solidFill>
                  <a:latin typeface="+mj-ea"/>
                  <a:ea typeface="+mj-ea"/>
                </a:rPr>
                <a:t>UGY  </a:t>
              </a:r>
              <a:r>
                <a:rPr lang="zh-TW" altLang="en-US" sz="2800" b="1" dirty="0" smtClean="0">
                  <a:solidFill>
                    <a:srgbClr val="FF00FF"/>
                  </a:solidFill>
                  <a:latin typeface="+mj-ea"/>
                  <a:ea typeface="+mj-ea"/>
                </a:rPr>
                <a:t>護理部」</a:t>
              </a:r>
              <a:endParaRPr lang="zh-TW" altLang="en-US" sz="2800" b="1" dirty="0">
                <a:solidFill>
                  <a:srgbClr val="FF00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9535886" y="2530929"/>
              <a:ext cx="816428" cy="831529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872145"/>
              </p:ext>
            </p:extLst>
          </p:nvPr>
        </p:nvGraphicFramePr>
        <p:xfrm>
          <a:off x="163286" y="3619180"/>
          <a:ext cx="12011919" cy="194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點陣圖影像" r:id="rId4" imgW="8732136" imgH="1411776" progId="Paint.Picture.1">
                  <p:embed/>
                </p:oleObj>
              </mc:Choice>
              <mc:Fallback>
                <p:oleObj name="點陣圖影像" r:id="rId4" imgW="8732136" imgH="1411776" progId="Paint.Picture.1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86" y="3619180"/>
                        <a:ext cx="12011919" cy="1941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橢圓 8">
            <a:extLst>
              <a:ext uri="{FF2B5EF4-FFF2-40B4-BE49-F238E27FC236}">
                <a16:creationId xmlns:a16="http://schemas.microsoft.com/office/drawing/2014/main" id="{56A94845-E7C0-E68D-3EDF-06CFC29F7468}"/>
              </a:ext>
            </a:extLst>
          </p:cNvPr>
          <p:cNvSpPr>
            <a:spLocks noChangeAspect="1"/>
          </p:cNvSpPr>
          <p:nvPr/>
        </p:nvSpPr>
        <p:spPr>
          <a:xfrm>
            <a:off x="3967842" y="1444629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1</a:t>
            </a:r>
            <a:endParaRPr lang="zh-TW" altLang="en-US" sz="4400" dirty="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6A94845-E7C0-E68D-3EDF-06CFC29F7468}"/>
              </a:ext>
            </a:extLst>
          </p:cNvPr>
          <p:cNvSpPr>
            <a:spLocks noChangeAspect="1"/>
          </p:cNvSpPr>
          <p:nvPr/>
        </p:nvSpPr>
        <p:spPr>
          <a:xfrm>
            <a:off x="9688285" y="3619180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2</a:t>
            </a:r>
            <a:endParaRPr lang="zh-TW" altLang="en-US" sz="4400" dirty="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56A94845-E7C0-E68D-3EDF-06CFC29F7468}"/>
              </a:ext>
            </a:extLst>
          </p:cNvPr>
          <p:cNvSpPr>
            <a:spLocks noChangeAspect="1"/>
          </p:cNvSpPr>
          <p:nvPr/>
        </p:nvSpPr>
        <p:spPr>
          <a:xfrm>
            <a:off x="11059885" y="4352442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776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從首頁點選要完成的表單</a:t>
            </a:r>
            <a:r>
              <a:rPr lang="en-US" altLang="zh-TW" dirty="0"/>
              <a:t>&amp;</a:t>
            </a:r>
            <a:r>
              <a:rPr lang="zh-TW" altLang="en-US" dirty="0"/>
              <a:t>前後測評估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175787"/>
              </p:ext>
            </p:extLst>
          </p:nvPr>
        </p:nvGraphicFramePr>
        <p:xfrm>
          <a:off x="266700" y="1334893"/>
          <a:ext cx="10550560" cy="539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點陣圖影像" r:id="rId3" imgW="12360921" imgH="6316909" progId="Paint.Picture.1">
                  <p:embed/>
                </p:oleObj>
              </mc:Choice>
              <mc:Fallback>
                <p:oleObj name="點陣圖影像" r:id="rId3" imgW="12360921" imgH="6316909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" y="1334893"/>
                        <a:ext cx="10550560" cy="539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955960" y="4486345"/>
            <a:ext cx="5172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結束實習時，以上項目須歸零</a:t>
            </a: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/>
            </a:r>
            <a:b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</a:b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                       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下方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</a:rPr>
              <a:t>須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呈現</a:t>
            </a: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100%</a:t>
            </a:r>
            <a:endParaRPr lang="zh-TW" altLang="en-US" sz="28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"/>
            <a:ext cx="168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學生畫面</a:t>
            </a:r>
          </a:p>
        </p:txBody>
      </p:sp>
    </p:spTree>
    <p:extLst>
      <p:ext uri="{BB962C8B-B14F-4D97-AF65-F5344CB8AC3E}">
        <p14:creationId xmlns:p14="http://schemas.microsoft.com/office/powerpoint/2010/main" val="1654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填寫表單：首頁藍框數字→點選表單名稱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38425" y="1731964"/>
            <a:ext cx="9563100" cy="15367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100" dirty="0"/>
              <a:t>給藥行為過程</a:t>
            </a:r>
            <a:r>
              <a:rPr lang="en-US" altLang="zh-TW" sz="2100" dirty="0"/>
              <a:t>-</a:t>
            </a:r>
            <a:r>
              <a:rPr lang="zh-TW" altLang="en-US" sz="2100" dirty="0"/>
              <a:t>護生版：請看完準備好</a:t>
            </a:r>
            <a:r>
              <a:rPr lang="en-US" altLang="zh-TW" sz="2100" dirty="0"/>
              <a:t>(</a:t>
            </a:r>
            <a:r>
              <a:rPr lang="zh-TW" altLang="en-US" sz="2100" dirty="0"/>
              <a:t>無需填寫</a:t>
            </a:r>
            <a:r>
              <a:rPr lang="en-US" altLang="zh-TW" sz="2100" dirty="0"/>
              <a:t>)</a:t>
            </a:r>
            <a:r>
              <a:rPr lang="zh-TW" altLang="en-US" sz="2100" dirty="0"/>
              <a:t>，再「提交」給老師</a:t>
            </a:r>
            <a:endParaRPr lang="en-US" altLang="zh-TW" sz="2100" dirty="0"/>
          </a:p>
          <a:p>
            <a:pPr>
              <a:lnSpc>
                <a:spcPct val="120000"/>
              </a:lnSpc>
            </a:pPr>
            <a:r>
              <a:rPr lang="zh-TW" altLang="en-US" sz="2100" dirty="0"/>
              <a:t>學習歷程紀錄：可寫</a:t>
            </a:r>
            <a:r>
              <a:rPr lang="en-US" altLang="zh-TW" sz="2100" dirty="0"/>
              <a:t>10</a:t>
            </a:r>
            <a:r>
              <a:rPr lang="zh-TW" altLang="en-US" sz="2100" dirty="0"/>
              <a:t>位，隨時可暫存，「提交」時請確認老師名字輸入正確</a:t>
            </a:r>
            <a:endParaRPr lang="en-US" altLang="zh-TW" sz="2100" dirty="0"/>
          </a:p>
          <a:p>
            <a:pPr>
              <a:lnSpc>
                <a:spcPct val="120000"/>
              </a:lnSpc>
            </a:pPr>
            <a:r>
              <a:rPr lang="en-US" altLang="zh-TW" sz="2100" dirty="0">
                <a:solidFill>
                  <a:srgbClr val="FF0000"/>
                </a:solidFill>
              </a:rPr>
              <a:t>★</a:t>
            </a:r>
            <a:r>
              <a:rPr lang="zh-TW" altLang="en-US" sz="2100" dirty="0"/>
              <a:t>代表表單所在關卡，由流程可知「提交」後的下一關的身份別。</a:t>
            </a:r>
            <a:endParaRPr lang="en-US" altLang="zh-TW" sz="21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277939"/>
            <a:ext cx="2381250" cy="19907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3268664"/>
            <a:ext cx="11350625" cy="327266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1"/>
            <a:ext cx="136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學生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0" y="1"/>
            <a:ext cx="168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學生畫面</a:t>
            </a:r>
          </a:p>
        </p:txBody>
      </p:sp>
    </p:spTree>
    <p:extLst>
      <p:ext uri="{BB962C8B-B14F-4D97-AF65-F5344CB8AC3E}">
        <p14:creationId xmlns:p14="http://schemas.microsoft.com/office/powerpoint/2010/main" val="17481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43064"/>
          <a:stretch/>
        </p:blipFill>
        <p:spPr>
          <a:xfrm>
            <a:off x="226444" y="160727"/>
            <a:ext cx="7391400" cy="3329796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623259" y="3173453"/>
            <a:ext cx="7153814" cy="3320581"/>
            <a:chOff x="623259" y="3173453"/>
            <a:chExt cx="7153814" cy="332058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259" y="3173453"/>
              <a:ext cx="7153814" cy="3320581"/>
            </a:xfrm>
            <a:prstGeom prst="rect">
              <a:avLst/>
            </a:prstGeom>
          </p:spPr>
        </p:pic>
        <p:sp>
          <p:nvSpPr>
            <p:cNvPr id="6" name="橢圓 5"/>
            <p:cNvSpPr/>
            <p:nvPr/>
          </p:nvSpPr>
          <p:spPr>
            <a:xfrm>
              <a:off x="3122762" y="4123426"/>
              <a:ext cx="799382" cy="1897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橢圓 7"/>
          <p:cNvSpPr/>
          <p:nvPr/>
        </p:nvSpPr>
        <p:spPr>
          <a:xfrm>
            <a:off x="2829464" y="5900468"/>
            <a:ext cx="914400" cy="909398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508701" y="733321"/>
            <a:ext cx="636743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600" b="1" dirty="0"/>
              <a:t>給藥行為過程</a:t>
            </a:r>
            <a:r>
              <a:rPr lang="en-US" altLang="zh-TW" sz="3600" b="1" dirty="0"/>
              <a:t>-</a:t>
            </a:r>
            <a:r>
              <a:rPr lang="zh-TW" altLang="en-US" sz="3600" b="1" dirty="0"/>
              <a:t>護生版</a:t>
            </a:r>
            <a:r>
              <a:rPr lang="zh-TW" altLang="en-US" sz="3600" dirty="0"/>
              <a:t>：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/>
              <a:t>請看完準備好</a:t>
            </a:r>
            <a:r>
              <a:rPr lang="en-US" altLang="zh-TW" sz="3600" dirty="0"/>
              <a:t>(</a:t>
            </a:r>
            <a:r>
              <a:rPr lang="zh-TW" altLang="en-US" sz="3600" dirty="0"/>
              <a:t>無需填寫</a:t>
            </a:r>
            <a:r>
              <a:rPr lang="en-US" altLang="zh-TW" sz="3600" dirty="0"/>
              <a:t>)</a:t>
            </a:r>
            <a:r>
              <a:rPr lang="zh-TW" altLang="en-US" sz="3600" dirty="0"/>
              <a:t>，再「</a:t>
            </a:r>
            <a:r>
              <a:rPr lang="zh-TW" altLang="en-US" sz="3600" b="1" dirty="0">
                <a:solidFill>
                  <a:srgbClr val="FF00FF"/>
                </a:solidFill>
              </a:rPr>
              <a:t>提交</a:t>
            </a:r>
            <a:r>
              <a:rPr lang="zh-TW" altLang="en-US" sz="3600" dirty="0"/>
              <a:t>」給老師評核</a:t>
            </a:r>
            <a:r>
              <a:rPr lang="en-US" altLang="zh-TW" b="1" dirty="0">
                <a:solidFill>
                  <a:srgbClr val="FF00FF"/>
                </a:solidFill>
              </a:rPr>
              <a:t>(</a:t>
            </a:r>
            <a:r>
              <a:rPr lang="zh-TW" altLang="en-US" b="1" dirty="0">
                <a:solidFill>
                  <a:srgbClr val="FF00FF"/>
                </a:solidFill>
              </a:rPr>
              <a:t>單位臨床教師</a:t>
            </a:r>
            <a:r>
              <a:rPr lang="en-US" altLang="zh-TW" b="1" dirty="0">
                <a:solidFill>
                  <a:srgbClr val="FF00FF"/>
                </a:solidFill>
              </a:rPr>
              <a:t>)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1"/>
            <a:ext cx="168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學生畫面</a:t>
            </a:r>
          </a:p>
        </p:txBody>
      </p:sp>
    </p:spTree>
    <p:extLst>
      <p:ext uri="{BB962C8B-B14F-4D97-AF65-F5344CB8AC3E}">
        <p14:creationId xmlns:p14="http://schemas.microsoft.com/office/powerpoint/2010/main" val="15469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44136" y="234177"/>
            <a:ext cx="5346581" cy="540752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/>
              <a:t>護生實習個案分配暨</a:t>
            </a:r>
            <a:r>
              <a:rPr lang="en-US" altLang="zh-TW" sz="3600" b="1" dirty="0"/>
              <a:t/>
            </a:r>
            <a:br>
              <a:rPr lang="en-US" altLang="zh-TW" sz="3600" b="1" dirty="0"/>
            </a:br>
            <a:r>
              <a:rPr lang="zh-TW" altLang="en-US" sz="3600" b="1" dirty="0"/>
              <a:t>學習歷程紀錄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可寫</a:t>
            </a:r>
            <a:r>
              <a:rPr lang="en-US" altLang="zh-TW" dirty="0"/>
              <a:t>10</a:t>
            </a:r>
            <a:r>
              <a:rPr lang="zh-TW" altLang="en-US" dirty="0"/>
              <a:t>位</a:t>
            </a:r>
            <a:endParaRPr lang="en-US" altLang="zh-TW" dirty="0"/>
          </a:p>
          <a:p>
            <a:pPr>
              <a:lnSpc>
                <a:spcPct val="100000"/>
              </a:lnSpc>
            </a:pPr>
            <a:r>
              <a:rPr lang="zh-TW" altLang="en-US" dirty="0"/>
              <a:t>隨時可</a:t>
            </a:r>
            <a:r>
              <a:rPr lang="zh-TW" altLang="en-US" b="1" dirty="0">
                <a:solidFill>
                  <a:srgbClr val="FF00FF"/>
                </a:solidFill>
              </a:rPr>
              <a:t>暫存</a:t>
            </a:r>
            <a:endParaRPr lang="en-US" altLang="zh-TW" b="1" dirty="0">
              <a:solidFill>
                <a:srgbClr val="FF00FF"/>
              </a:solidFill>
            </a:endParaRPr>
          </a:p>
          <a:p>
            <a:pPr>
              <a:lnSpc>
                <a:spcPct val="100000"/>
              </a:lnSpc>
            </a:pPr>
            <a:r>
              <a:rPr lang="zh-TW" altLang="en-US" dirty="0"/>
              <a:t>老師名字輸入時，請確認系統有正確顯示後，再按「</a:t>
            </a:r>
            <a:r>
              <a:rPr lang="zh-TW" altLang="en-US" b="1" dirty="0">
                <a:solidFill>
                  <a:srgbClr val="FF00FF"/>
                </a:solidFill>
              </a:rPr>
              <a:t>提交</a:t>
            </a:r>
            <a:r>
              <a:rPr lang="zh-TW" altLang="en-US" dirty="0"/>
              <a:t>」</a:t>
            </a:r>
            <a:endParaRPr lang="en-US" altLang="zh-TW" dirty="0"/>
          </a:p>
          <a:p>
            <a:pPr>
              <a:lnSpc>
                <a:spcPct val="100000"/>
              </a:lnSpc>
            </a:pPr>
            <a:r>
              <a:rPr lang="zh-TW" altLang="en-US" dirty="0"/>
              <a:t>請單位臨床教師檢視是否有完成單位常見疾病</a:t>
            </a:r>
            <a:r>
              <a:rPr lang="en-US" altLang="zh-TW" dirty="0"/>
              <a:t>/</a:t>
            </a:r>
            <a:r>
              <a:rPr lang="zh-TW" altLang="en-US" dirty="0"/>
              <a:t>護理技術</a:t>
            </a:r>
            <a:r>
              <a:rPr lang="en-US" altLang="zh-TW" dirty="0"/>
              <a:t>/</a:t>
            </a:r>
            <a:r>
              <a:rPr lang="zh-TW" altLang="en-US" dirty="0"/>
              <a:t>儀器</a:t>
            </a:r>
            <a:r>
              <a:rPr lang="en-US" altLang="zh-TW" dirty="0"/>
              <a:t>/</a:t>
            </a:r>
            <a:r>
              <a:rPr lang="zh-TW" altLang="en-US" dirty="0"/>
              <a:t>檢查之訓練。</a:t>
            </a:r>
            <a:endParaRPr lang="en-US" altLang="zh-TW" dirty="0"/>
          </a:p>
          <a:p>
            <a:pPr>
              <a:lnSpc>
                <a:spcPct val="100000"/>
              </a:lnSpc>
            </a:pP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268" t="-468" r="268" b="7093"/>
          <a:stretch/>
        </p:blipFill>
        <p:spPr>
          <a:xfrm>
            <a:off x="0" y="0"/>
            <a:ext cx="6419850" cy="6883879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3579913" y="5312547"/>
            <a:ext cx="5447582" cy="1594665"/>
            <a:chOff x="3579913" y="5312547"/>
            <a:chExt cx="5447582" cy="1594665"/>
          </a:xfrm>
        </p:grpSpPr>
        <p:grpSp>
          <p:nvGrpSpPr>
            <p:cNvPr id="9" name="群組 8"/>
            <p:cNvGrpSpPr/>
            <p:nvPr/>
          </p:nvGrpSpPr>
          <p:grpSpPr>
            <a:xfrm>
              <a:off x="3579913" y="5312547"/>
              <a:ext cx="5447582" cy="1454052"/>
              <a:chOff x="3579913" y="5312547"/>
              <a:chExt cx="5447582" cy="1454052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 rotWithShape="1">
              <a:blip r:embed="rId3"/>
              <a:srcRect l="3391"/>
              <a:stretch/>
            </p:blipFill>
            <p:spPr>
              <a:xfrm>
                <a:off x="3579913" y="5375949"/>
                <a:ext cx="5447582" cy="1390650"/>
              </a:xfrm>
              <a:prstGeom prst="rect">
                <a:avLst/>
              </a:prstGeom>
              <a:ln w="38100">
                <a:solidFill>
                  <a:srgbClr val="C00000"/>
                </a:solidFill>
              </a:ln>
            </p:spPr>
          </p:pic>
          <p:sp>
            <p:nvSpPr>
              <p:cNvPr id="7" name="橢圓 6"/>
              <p:cNvSpPr/>
              <p:nvPr/>
            </p:nvSpPr>
            <p:spPr>
              <a:xfrm>
                <a:off x="7131269" y="5312547"/>
                <a:ext cx="1896226" cy="1390650"/>
              </a:xfrm>
              <a:prstGeom prst="ellipse">
                <a:avLst/>
              </a:prstGeom>
              <a:noFill/>
              <a:ln w="762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7388298" y="5881660"/>
                <a:ext cx="13821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dirty="0">
                    <a:solidFill>
                      <a:srgbClr val="FF00FF"/>
                    </a:solidFill>
                  </a:rPr>
                  <a:t>系統正確</a:t>
                </a:r>
                <a:r>
                  <a:rPr lang="en-US" altLang="zh-TW" sz="2000" b="1" dirty="0">
                    <a:solidFill>
                      <a:srgbClr val="FF00FF"/>
                    </a:solidFill>
                  </a:rPr>
                  <a:t/>
                </a:r>
                <a:br>
                  <a:rPr lang="en-US" altLang="zh-TW" sz="2000" b="1" dirty="0">
                    <a:solidFill>
                      <a:srgbClr val="FF00FF"/>
                    </a:solidFill>
                  </a:rPr>
                </a:br>
                <a:r>
                  <a:rPr lang="zh-TW" altLang="en-US" sz="2000" b="1" dirty="0">
                    <a:solidFill>
                      <a:srgbClr val="FF00FF"/>
                    </a:solidFill>
                  </a:rPr>
                  <a:t>顯示姓名</a:t>
                </a:r>
              </a:p>
            </p:txBody>
          </p:sp>
        </p:grpSp>
        <p:sp>
          <p:nvSpPr>
            <p:cNvPr id="6" name="橢圓 5"/>
            <p:cNvSpPr/>
            <p:nvPr/>
          </p:nvSpPr>
          <p:spPr>
            <a:xfrm>
              <a:off x="5414581" y="5997814"/>
              <a:ext cx="914400" cy="909398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0" y="1"/>
            <a:ext cx="168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學生畫面</a:t>
            </a:r>
          </a:p>
        </p:txBody>
      </p:sp>
    </p:spTree>
    <p:extLst>
      <p:ext uri="{BB962C8B-B14F-4D97-AF65-F5344CB8AC3E}">
        <p14:creationId xmlns:p14="http://schemas.microsoft.com/office/powerpoint/2010/main" val="36276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6402513" cy="66579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01243" y="575478"/>
            <a:ext cx="769075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 smtClean="0"/>
              <a:t>選</a:t>
            </a:r>
            <a:r>
              <a:rPr lang="zh-TW" altLang="en-US" sz="3000" b="1" dirty="0"/>
              <a:t>習／綜合實習訓練計畫</a:t>
            </a:r>
            <a:r>
              <a:rPr lang="zh-TW" altLang="en-US" sz="3000" b="1" dirty="0" smtClean="0"/>
              <a:t>表：</a:t>
            </a:r>
            <a:endParaRPr lang="en-US" altLang="zh-TW" sz="3000" b="1" dirty="0"/>
          </a:p>
          <a:p>
            <a:pPr>
              <a:lnSpc>
                <a:spcPct val="120000"/>
              </a:lnSpc>
            </a:pPr>
            <a:r>
              <a:rPr lang="zh-TW" altLang="en-US" sz="3000" dirty="0"/>
              <a:t>無法完成該項目，可寫原因</a:t>
            </a:r>
            <a:r>
              <a:rPr lang="zh-TW" altLang="en-US" sz="3000" dirty="0" smtClean="0"/>
              <a:t>，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en-US" altLang="zh-TW" sz="3000" dirty="0" smtClean="0"/>
              <a:t>   </a:t>
            </a:r>
            <a:r>
              <a:rPr lang="zh-TW" altLang="en-US" sz="3000" dirty="0" smtClean="0"/>
              <a:t>如</a:t>
            </a:r>
            <a:r>
              <a:rPr lang="zh-TW" altLang="en-US" sz="3000" dirty="0"/>
              <a:t>：「</a:t>
            </a:r>
            <a:r>
              <a:rPr lang="zh-TW" altLang="en-US" sz="3000" b="1" dirty="0">
                <a:solidFill>
                  <a:srgbClr val="7030A0"/>
                </a:solidFill>
              </a:rPr>
              <a:t>急診、開刀房不適用</a:t>
            </a:r>
            <a:r>
              <a:rPr lang="zh-TW" altLang="en-US" sz="3000" dirty="0"/>
              <a:t>」</a:t>
            </a:r>
            <a:endParaRPr lang="en-US" altLang="zh-TW" sz="3000" dirty="0"/>
          </a:p>
          <a:p>
            <a:pPr>
              <a:lnSpc>
                <a:spcPct val="120000"/>
              </a:lnSpc>
            </a:pPr>
            <a:r>
              <a:rPr lang="zh-TW" altLang="en-US" sz="3000" dirty="0"/>
              <a:t>流程為「學員 → </a:t>
            </a:r>
            <a:r>
              <a:rPr lang="en-US" altLang="zh-TW" sz="3000" dirty="0"/>
              <a:t>Preceptor → </a:t>
            </a:r>
            <a:r>
              <a:rPr lang="zh-TW" altLang="en-US" sz="3000" dirty="0"/>
              <a:t>護理</a:t>
            </a:r>
            <a:r>
              <a:rPr lang="zh-TW" altLang="en-US" sz="3000" dirty="0" smtClean="0"/>
              <a:t>長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en-US" altLang="zh-TW" sz="3000" dirty="0" smtClean="0"/>
              <a:t>          </a:t>
            </a:r>
            <a:r>
              <a:rPr lang="zh-TW" altLang="en-US" sz="3000" dirty="0" smtClean="0"/>
              <a:t>→</a:t>
            </a:r>
            <a:r>
              <a:rPr lang="zh-TW" altLang="en-US" sz="3000" dirty="0"/>
              <a:t> </a:t>
            </a:r>
            <a:r>
              <a:rPr lang="zh-TW" altLang="en-US" sz="3000" b="1" dirty="0" smtClean="0">
                <a:solidFill>
                  <a:srgbClr val="FF00FF"/>
                </a:solidFill>
              </a:rPr>
              <a:t>學員</a:t>
            </a:r>
            <a:r>
              <a:rPr lang="zh-TW" altLang="en-US" sz="3000" dirty="0" smtClean="0"/>
              <a:t>→</a:t>
            </a:r>
            <a:r>
              <a:rPr lang="zh-TW" altLang="en-US" sz="3000" dirty="0"/>
              <a:t> 教學督導長 → 教學副主任」</a:t>
            </a:r>
            <a:endParaRPr lang="en-US" altLang="zh-TW" sz="3000" dirty="0"/>
          </a:p>
          <a:p>
            <a:pPr>
              <a:lnSpc>
                <a:spcPct val="120000"/>
              </a:lnSpc>
            </a:pPr>
            <a:r>
              <a:rPr lang="zh-TW" altLang="en-US" sz="3000" dirty="0" smtClean="0"/>
              <a:t>請於最後一週實習一開始完成並「</a:t>
            </a:r>
            <a:r>
              <a:rPr lang="zh-TW" altLang="en-US" sz="3000" b="1" dirty="0">
                <a:solidFill>
                  <a:srgbClr val="FF00FF"/>
                </a:solidFill>
              </a:rPr>
              <a:t>提交</a:t>
            </a:r>
            <a:r>
              <a:rPr lang="zh-TW" altLang="en-US" sz="3000" dirty="0"/>
              <a:t>」</a:t>
            </a:r>
            <a:r>
              <a:rPr lang="zh-TW" altLang="en-US" sz="3000" dirty="0" smtClean="0"/>
              <a:t>給</a:t>
            </a:r>
            <a:r>
              <a:rPr lang="zh-TW" altLang="en-US" sz="3000" b="1" dirty="0">
                <a:solidFill>
                  <a:srgbClr val="FF00FF"/>
                </a:solidFill>
              </a:rPr>
              <a:t>單位臨床</a:t>
            </a:r>
            <a:r>
              <a:rPr lang="zh-TW" altLang="en-US" sz="3000" b="1" dirty="0" smtClean="0">
                <a:solidFill>
                  <a:srgbClr val="FF00FF"/>
                </a:solidFill>
              </a:rPr>
              <a:t>教師</a:t>
            </a:r>
            <a:r>
              <a:rPr lang="en-US" altLang="zh-TW" sz="3000" dirty="0" smtClean="0"/>
              <a:t>&amp;</a:t>
            </a:r>
            <a:r>
              <a:rPr lang="zh-TW" altLang="en-US" sz="3000" b="1" dirty="0">
                <a:solidFill>
                  <a:srgbClr val="FF00FF"/>
                </a:solidFill>
              </a:rPr>
              <a:t>護</a:t>
            </a:r>
            <a:r>
              <a:rPr lang="zh-TW" altLang="en-US" sz="3000" b="1" dirty="0" smtClean="0">
                <a:solidFill>
                  <a:srgbClr val="FF00FF"/>
                </a:solidFill>
              </a:rPr>
              <a:t>長</a:t>
            </a:r>
            <a:r>
              <a:rPr lang="zh-TW" altLang="en-US" sz="3000" dirty="0" smtClean="0"/>
              <a:t>填寫，護長回饋後會再送給同學看，</a:t>
            </a:r>
            <a:r>
              <a:rPr lang="zh-TW" altLang="en-US" sz="3000" dirty="0"/>
              <a:t>此時同學</a:t>
            </a:r>
            <a:r>
              <a:rPr lang="zh-TW" altLang="en-US" sz="3000" b="1" dirty="0" smtClean="0">
                <a:solidFill>
                  <a:srgbClr val="FF00FF"/>
                </a:solidFill>
              </a:rPr>
              <a:t>無需</a:t>
            </a:r>
            <a:r>
              <a:rPr lang="zh-TW" altLang="en-US" sz="3000" b="1" dirty="0">
                <a:solidFill>
                  <a:srgbClr val="FF00FF"/>
                </a:solidFill>
              </a:rPr>
              <a:t>填寫</a:t>
            </a:r>
            <a:r>
              <a:rPr lang="zh-TW" altLang="en-US" sz="3000" dirty="0" smtClean="0"/>
              <a:t>，請再次</a:t>
            </a:r>
            <a:r>
              <a:rPr lang="zh-TW" altLang="en-US" sz="3000" b="1" dirty="0" smtClean="0">
                <a:solidFill>
                  <a:srgbClr val="FF00FF"/>
                </a:solidFill>
              </a:rPr>
              <a:t>提交</a:t>
            </a:r>
            <a:endParaRPr lang="en-US" altLang="zh-TW" sz="30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99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Calibri">
      <a:majorFont>
        <a:latin typeface="Calibri Light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1067</Words>
  <Application>Microsoft Office PowerPoint</Application>
  <PresentationFormat>寬螢幕</PresentationFormat>
  <Paragraphs>115</Paragraphs>
  <Slides>18</Slides>
  <Notes>0</Notes>
  <HiddenSlides>0</HiddenSlides>
  <MMClips>1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微軟正黑體</vt:lpstr>
      <vt:lpstr>Arial</vt:lpstr>
      <vt:lpstr>Calibri</vt:lpstr>
      <vt:lpstr>Calibri Light</vt:lpstr>
      <vt:lpstr>Wingdings</vt:lpstr>
      <vt:lpstr>Office 佈景主題</vt:lpstr>
      <vt:lpstr>點陣圖影像</vt:lpstr>
      <vt:lpstr> 護理UGY — e-Portfolio操作 (綜合選習/臨床就業選習/最後一哩)</vt:lpstr>
      <vt:lpstr>進入臨床教育e-Portfolio系統                 </vt:lpstr>
      <vt:lpstr>登入—請選擇本機帳號 由本部督導長/護理長/護理師擔任實習指老師，單位續用「台大總院」， 進入後請點選人頭像切換至「護理UGY  護理部」 (見下頁) 新任教師請提供出生年月日、身分證字號、學校電話（總機及分機） 、手機，護理部陳雅芬組員會協助申請帳號</vt:lpstr>
      <vt:lpstr>登入後請點選人頭像切換至「護理UGY  護理部」</vt:lpstr>
      <vt:lpstr>從首頁點選要完成的表單&amp;前後測評估</vt:lpstr>
      <vt:lpstr>填寫表單：首頁藍框數字→點選表單名稱</vt:lpstr>
      <vt:lpstr>PowerPoint 簡報</vt:lpstr>
      <vt:lpstr>PowerPoint 簡報</vt:lpstr>
      <vt:lpstr>PowerPoint 簡報</vt:lpstr>
      <vt:lpstr>前後測評估：首頁橘框數字→點選數字</vt:lpstr>
      <vt:lpstr>會議安排/點名(新增)：1→2→3→4 會議安排/點名(查詢) ： 1→2→3→3a→4</vt:lpstr>
      <vt:lpstr>會議安排／修改</vt:lpstr>
      <vt:lpstr>PowerPoint 簡報</vt:lpstr>
      <vt:lpstr>會議 安排 (影片說明)</vt:lpstr>
      <vt:lpstr>PowerPoint 簡報</vt:lpstr>
      <vt:lpstr>請老師在學生離院前確認學生完成訓練紀錄</vt:lpstr>
      <vt:lpstr>PowerPoint 簡報</vt:lpstr>
      <vt:lpstr>綜合選習--完訓繳交資料一覽表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UGY e-Portfolio系統</dc:title>
  <dc:creator>ntuhuser</dc:creator>
  <cp:lastModifiedBy>詹湘媛-總院-護理部</cp:lastModifiedBy>
  <cp:revision>97</cp:revision>
  <dcterms:created xsi:type="dcterms:W3CDTF">2024-05-15T05:53:06Z</dcterms:created>
  <dcterms:modified xsi:type="dcterms:W3CDTF">2024-09-27T02:11:02Z</dcterms:modified>
</cp:coreProperties>
</file>