
<file path=[Content_Types].xml><?xml version="1.0" encoding="utf-8"?>
<Types xmlns="http://schemas.openxmlformats.org/package/2006/content-types">
  <Default Extension="mp4" ContentType="video/unknown"/>
  <Default Extension="wmf" ContentType="image/x-wmf"/>
  <Default Extension="png" ContentType="image/pn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zh-TW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2" d="100"/>
          <a:sy n="82" d="100"/>
        </p:scale>
        <p:origin x="126" y="31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539D74-DBDB-FF72-F79B-2FA3006F1003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7769BC4-D45D-4BA7-0DF9-F425C64CC689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868FC8-5FC9-37CC-5A99-1E01B30AFC6C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BB3EDD9-0C8B-01C3-B42A-3B32D3454B73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C9D746B-17B5-8AB5-8F1A-91708EB1E360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3C4958-C4DF-491B-88BA-5EBDEE71BBC3}" type="slidenum">
              <a:rPr/>
              <a:t/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45AE717-206A-C221-E762-A91314EEE1E0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4E74778-88A9-317E-AAC2-3720572CA43E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ECF7947-270F-088D-C786-4F6C58F64E7C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231AD61-B052-E73F-89BD-670DFEF883EE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5A511D-BC7B-A2B0-5774-559316B512EE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659203-1952-073A-C11E-257D94600593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38B216-A9A5-9D35-6B82-3348392F9102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580012-FF1D-FAED-DE79-565359EA63A5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DB964B8-F044-F371-E332-E1B7888BD692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1F2DD4-D1D7-7923-CEB5-5069FCF4BA21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E33665F-F09A-2661-971C-9630CADB876D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標題投影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zh-TW"/>
              <a:t>按一下以編輯母片副標題樣式</a:t>
            </a:r>
            <a:endParaRPr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標題及直排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直排標題及文字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標題及物件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章節標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zh-TW"/>
              <a:t>編輯母片文字樣式</a:t>
            </a:r>
            <a:endParaRPr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兩項物件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比對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TW"/>
              <a:t>編輯母片文字樣式</a:t>
            </a:r>
            <a:endParaRPr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zh-TW"/>
              <a:t>編輯母片文字樣式</a:t>
            </a:r>
            <a:endParaRPr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只有標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空白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含標題的內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TW"/>
              <a:t>編輯母片文字樣式</a:t>
            </a:r>
            <a:endParaRPr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含標題的圖片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zh-TW"/>
              <a:t>編輯母片文字樣式</a:t>
            </a:r>
            <a:endParaRPr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88000">
              <a:srgbClr val="FFFFD9"/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zh-TW"/>
              <a:t>按一下以編輯母片標題樣式</a:t>
            </a:r>
            <a:endParaRPr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zh-TW"/>
              <a:t>編輯母片文字樣式</a:t>
            </a:r>
            <a:endParaRPr/>
          </a:p>
          <a:p>
            <a:pPr lvl="1">
              <a:defRPr/>
            </a:pPr>
            <a:r>
              <a:rPr lang="zh-TW"/>
              <a:t>第二層</a:t>
            </a:r>
            <a:endParaRPr/>
          </a:p>
          <a:p>
            <a:pPr lvl="2">
              <a:defRPr/>
            </a:pPr>
            <a:r>
              <a:rPr lang="zh-TW"/>
              <a:t>第三層</a:t>
            </a:r>
            <a:endParaRPr/>
          </a:p>
          <a:p>
            <a:pPr lvl="3">
              <a:defRPr/>
            </a:pPr>
            <a:r>
              <a:rPr lang="zh-TW"/>
              <a:t>第四層</a:t>
            </a:r>
            <a:endParaRPr/>
          </a:p>
          <a:p>
            <a:pPr lvl="4">
              <a:defRPr/>
            </a:pPr>
            <a:r>
              <a:rPr lang="zh-TW"/>
              <a:t>第五層</a:t>
            </a:r>
            <a:endParaRPr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799281-1595-4E2A-922C-6A63442AD4F8}" type="datetimeFigureOut">
              <a:rPr lang="zh-TW"/>
              <a:t>2024/9/18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039E460-37A4-4868-9798-7277B8047373}" type="slidenum">
              <a:rPr lang="zh-TW"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microsoft.com/office/2007/relationships/media" Target="../media/media2.mp4"/><Relationship Id="rId5" Type="http://schemas.openxmlformats.org/officeDocument/2006/relationships/video" Target="../media/media2.mp4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oleObject" Target="../embeddings/oleObject1.bin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/>
              <a:t>e-Portfolio--</a:t>
            </a:r>
            <a:r>
              <a:rPr lang="zh-TW"/>
              <a:t>護理</a:t>
            </a:r>
            <a:r>
              <a:rPr lang="en-US"/>
              <a:t>UGY</a:t>
            </a:r>
            <a:br>
              <a:rPr lang="en-US"/>
            </a:br>
            <a:r>
              <a:rPr lang="zh-TW"/>
              <a:t>操作</a:t>
            </a:r>
            <a:endParaRPr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2024.09</a:t>
            </a:r>
            <a:endParaRPr lang="en-US"/>
          </a:p>
          <a:p>
            <a:pPr>
              <a:defRPr/>
            </a:pPr>
            <a:r>
              <a:rPr lang="zh-TW" sz="3600">
                <a:solidFill>
                  <a:srgbClr val="C00000"/>
                </a:solidFill>
              </a:rPr>
              <a:t>成組實習</a:t>
            </a:r>
            <a:endParaRPr lang="en-US" sz="36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 bwMode="auto">
          <a:xfrm>
            <a:off x="6921500" y="0"/>
            <a:ext cx="5270500" cy="1325563"/>
          </a:xfrm>
        </p:spPr>
        <p:txBody>
          <a:bodyPr/>
          <a:lstStyle/>
          <a:p>
            <a:pPr algn="r">
              <a:defRPr/>
            </a:pPr>
            <a:r>
              <a:rPr lang="zh-TW"/>
              <a:t>會議安排／修改</a:t>
            </a:r>
            <a:br>
              <a:rPr lang="en-US"/>
            </a:br>
            <a:r>
              <a:rPr lang="zh-TW"/>
              <a:t>指定紀錄人員</a:t>
            </a:r>
            <a:endParaRPr/>
          </a:p>
        </p:txBody>
      </p:sp>
      <p:grpSp>
        <p:nvGrpSpPr>
          <p:cNvPr id="18" name="群組 17"/>
          <p:cNvGrpSpPr/>
          <p:nvPr/>
        </p:nvGrpSpPr>
        <p:grpSpPr bwMode="auto">
          <a:xfrm>
            <a:off x="170436" y="485671"/>
            <a:ext cx="11744900" cy="6161313"/>
            <a:chOff x="142300" y="696686"/>
            <a:chExt cx="11744900" cy="6161313"/>
          </a:xfrm>
        </p:grpSpPr>
        <p:grpSp>
          <p:nvGrpSpPr>
            <p:cNvPr id="17" name="群組 16"/>
            <p:cNvGrpSpPr/>
            <p:nvPr/>
          </p:nvGrpSpPr>
          <p:grpSpPr bwMode="auto">
            <a:xfrm>
              <a:off x="142300" y="696686"/>
              <a:ext cx="9799986" cy="6161313"/>
              <a:chOff x="142300" y="696686"/>
              <a:chExt cx="9799986" cy="6161313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155593" y="727352"/>
                <a:ext cx="6550006" cy="6130647"/>
              </a:xfrm>
              <a:prstGeom prst="rect">
                <a:avLst/>
              </a:prstGeom>
            </p:spPr>
          </p:pic>
          <p:grpSp>
            <p:nvGrpSpPr>
              <p:cNvPr id="16" name="群組 15"/>
              <p:cNvGrpSpPr/>
              <p:nvPr/>
            </p:nvGrpSpPr>
            <p:grpSpPr bwMode="auto">
              <a:xfrm>
                <a:off x="142300" y="696686"/>
                <a:ext cx="9799986" cy="1184941"/>
                <a:chOff x="142300" y="696686"/>
                <a:chExt cx="9799986" cy="1184941"/>
              </a:xfrm>
            </p:grpSpPr>
            <p:sp>
              <p:nvSpPr>
                <p:cNvPr id="9" name="橢圓 8"/>
                <p:cNvSpPr/>
                <p:nvPr/>
              </p:nvSpPr>
              <p:spPr bwMode="auto">
                <a:xfrm>
                  <a:off x="142300" y="696686"/>
                  <a:ext cx="5634386" cy="480079"/>
                </a:xfrm>
                <a:prstGeom prst="ellipse">
                  <a:avLst/>
                </a:prstGeom>
                <a:noFill/>
                <a:ln w="28575">
                  <a:solidFill>
                    <a:srgbClr val="FF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TW"/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 bwMode="auto">
                <a:xfrm>
                  <a:off x="3105620" y="1358407"/>
                  <a:ext cx="683666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zh-TW" sz="2800" b="1">
                      <a:solidFill>
                        <a:srgbClr val="C00000"/>
                      </a:solidFill>
                      <a:latin typeface="+mj-ea"/>
                    </a:rPr>
                    <a:t>由此輸入名字或帳號，加入參與會議人員</a:t>
                  </a:r>
                  <a:endParaRPr/>
                </a:p>
              </p:txBody>
            </p:sp>
          </p:grpSp>
          <p:sp>
            <p:nvSpPr>
              <p:cNvPr id="11" name="橢圓 10"/>
              <p:cNvSpPr/>
              <p:nvPr/>
            </p:nvSpPr>
            <p:spPr bwMode="auto">
              <a:xfrm>
                <a:off x="6095999" y="4630058"/>
                <a:ext cx="551543" cy="493486"/>
              </a:xfrm>
              <a:prstGeom prst="ellipse">
                <a:avLst/>
              </a:prstGeom>
              <a:noFill/>
              <a:ln w="285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TW"/>
              </a:p>
            </p:txBody>
          </p:sp>
        </p:grpSp>
        <p:sp>
          <p:nvSpPr>
            <p:cNvPr id="12" name="文字方塊 11"/>
            <p:cNvSpPr txBox="1"/>
            <p:nvPr/>
          </p:nvSpPr>
          <p:spPr bwMode="auto">
            <a:xfrm>
              <a:off x="6640285" y="4142805"/>
              <a:ext cx="52469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sz="2800" b="1">
                  <a:solidFill>
                    <a:srgbClr val="C00000"/>
                  </a:solidFill>
                  <a:latin typeface="+mj-ea"/>
                </a:rPr>
                <a:t>存檔後，參與人員名單會列在</a:t>
              </a:r>
              <a:br>
                <a:rPr lang="en-US" sz="2800" b="1">
                  <a:solidFill>
                    <a:srgbClr val="C00000"/>
                  </a:solidFill>
                  <a:latin typeface="+mj-ea"/>
                </a:rPr>
              </a:br>
              <a:r>
                <a:rPr lang="en-US" sz="2800" b="1">
                  <a:solidFill>
                    <a:srgbClr val="C00000"/>
                  </a:solidFill>
                  <a:latin typeface="+mj-ea"/>
                </a:rPr>
                <a:t>    </a:t>
              </a:r>
              <a:r>
                <a:rPr lang="zh-TW" sz="2800" b="1">
                  <a:solidFill>
                    <a:srgbClr val="C00000"/>
                  </a:solidFill>
                  <a:latin typeface="+mj-ea"/>
                </a:rPr>
                <a:t>記錄人員欄位</a:t>
              </a:r>
              <a:r>
                <a:rPr lang="zh-TW" b="1">
                  <a:solidFill>
                    <a:srgbClr val="FF00FF"/>
                  </a:solidFill>
                  <a:latin typeface="+mj-ea"/>
                  <a:ea typeface="+mj-ea"/>
                </a:rPr>
                <a:t>（存檔後皆可再修正）</a:t>
              </a:r>
              <a:endParaRPr lang="zh-TW" b="1">
                <a:solidFill>
                  <a:srgbClr val="C00000"/>
                </a:solidFill>
                <a:latin typeface="+mj-ea"/>
              </a:endParaRPr>
            </a:p>
          </p:txBody>
        </p:sp>
      </p:grpSp>
      <p:sp>
        <p:nvSpPr>
          <p:cNvPr id="13" name="文字方塊 12"/>
          <p:cNvSpPr txBox="1"/>
          <p:nvPr/>
        </p:nvSpPr>
        <p:spPr bwMode="auto">
          <a:xfrm>
            <a:off x="3191357" y="4787574"/>
            <a:ext cx="103417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</a:rPr>
              <a:t>記錄人員限勾一位</a:t>
            </a:r>
            <a:br>
              <a:rPr lang="en-US" sz="2800" b="1">
                <a:solidFill>
                  <a:srgbClr val="C00000"/>
                </a:solidFill>
                <a:latin typeface="+mj-ea"/>
              </a:rPr>
            </a:br>
            <a:r>
              <a:rPr lang="zh-TW" b="1">
                <a:solidFill>
                  <a:srgbClr val="FF00FF"/>
                </a:solidFill>
                <a:latin typeface="+mj-ea"/>
                <a:ea typeface="+mj-ea"/>
              </a:rPr>
              <a:t>（打勾後＋會議開始會才能看到會議紀錄單，存檔後皆可再修正）</a:t>
            </a:r>
            <a:endParaRPr lang="en-US" b="1">
              <a:solidFill>
                <a:srgbClr val="FF00FF"/>
              </a:solidFill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 bwMode="auto">
          <a:xfrm>
            <a:off x="6213565" y="6149794"/>
            <a:ext cx="1397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</a:rPr>
              <a:t>請打勾</a:t>
            </a:r>
            <a:endParaRPr lang="zh-TW" b="1">
              <a:solidFill>
                <a:srgbClr val="C00000"/>
              </a:solidFill>
              <a:latin typeface="+mj-ea"/>
            </a:endParaRPr>
          </a:p>
        </p:txBody>
      </p:sp>
      <p:sp>
        <p:nvSpPr>
          <p:cNvPr id="20" name="橢圓 19"/>
          <p:cNvSpPr/>
          <p:nvPr/>
        </p:nvSpPr>
        <p:spPr bwMode="auto">
          <a:xfrm>
            <a:off x="3319975" y="5894362"/>
            <a:ext cx="2532185" cy="801859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21" name="橢圓 20"/>
          <p:cNvSpPr/>
          <p:nvPr/>
        </p:nvSpPr>
        <p:spPr bwMode="auto">
          <a:xfrm>
            <a:off x="6004560" y="6091311"/>
            <a:ext cx="1549792" cy="630701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 bwMode="auto">
          <a:xfrm>
            <a:off x="-1" y="1"/>
            <a:ext cx="35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護長／學校老師畫面</a:t>
            </a:r>
            <a:endParaRPr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639550"/>
            <a:ext cx="8739085" cy="5518265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 bwMode="auto">
          <a:xfrm>
            <a:off x="2565400" y="3454399"/>
            <a:ext cx="369738" cy="519863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13" name="文字方塊 12"/>
          <p:cNvSpPr txBox="1"/>
          <p:nvPr/>
        </p:nvSpPr>
        <p:spPr bwMode="auto">
          <a:xfrm>
            <a:off x="3988280" y="6284257"/>
            <a:ext cx="794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主持人</a:t>
            </a:r>
            <a: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  <a:t>-</a:t>
            </a: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請先選單位，再輸入名字</a:t>
            </a:r>
            <a:r>
              <a:rPr lang="zh-TW" sz="1600" b="1">
                <a:solidFill>
                  <a:srgbClr val="FF00FF"/>
                </a:solidFill>
                <a:latin typeface="+mj-ea"/>
              </a:rPr>
              <a:t>（學校老師請選護理部）</a:t>
            </a:r>
            <a:endParaRPr/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4644504" y="2623129"/>
            <a:ext cx="7542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依序選擇會議範本</a:t>
            </a:r>
            <a: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會自動帶入會議名稱</a:t>
            </a:r>
            <a: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  <a:t>+</a:t>
            </a: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類別</a:t>
            </a:r>
            <a: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  <a:t>)</a:t>
            </a:r>
            <a:b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→請在會議名稱“病房</a:t>
            </a:r>
            <a: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  <a:t>”</a:t>
            </a: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前</a:t>
            </a:r>
            <a:r>
              <a:rPr lang="zh-TW" sz="2800" b="1">
                <a:solidFill>
                  <a:srgbClr val="FF00FF"/>
                </a:solidFill>
                <a:latin typeface="+mj-ea"/>
                <a:ea typeface="+mj-ea"/>
              </a:rPr>
              <a:t>加註實習單位</a:t>
            </a:r>
            <a:endParaRPr/>
          </a:p>
        </p:txBody>
      </p:sp>
      <p:sp>
        <p:nvSpPr>
          <p:cNvPr id="12" name="文字方塊 11"/>
          <p:cNvSpPr txBox="1"/>
          <p:nvPr/>
        </p:nvSpPr>
        <p:spPr bwMode="auto">
          <a:xfrm>
            <a:off x="5740172" y="4518394"/>
            <a:ext cx="6324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輸入會議日期、時間、地點、主持人</a:t>
            </a:r>
            <a:r>
              <a:rPr lang="zh-TW" sz="2000" b="1">
                <a:solidFill>
                  <a:srgbClr val="FF00FF"/>
                </a:solidFill>
                <a:latin typeface="+mj-ea"/>
                <a:ea typeface="+mj-ea"/>
              </a:rPr>
              <a:t>（這部分以下內容，在新增會議後，皆可再修正）</a:t>
            </a:r>
            <a:endParaRPr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6083300" y="365125"/>
            <a:ext cx="5270500" cy="1325563"/>
          </a:xfrm>
        </p:spPr>
        <p:txBody>
          <a:bodyPr/>
          <a:lstStyle/>
          <a:p>
            <a:pPr algn="r">
              <a:defRPr/>
            </a:pPr>
            <a:r>
              <a:rPr lang="zh-TW"/>
              <a:t>會議安排／修改</a:t>
            </a:r>
            <a:endParaRPr/>
          </a:p>
        </p:txBody>
      </p:sp>
      <p:sp>
        <p:nvSpPr>
          <p:cNvPr id="17" name="橢圓 16"/>
          <p:cNvSpPr/>
          <p:nvPr/>
        </p:nvSpPr>
        <p:spPr bwMode="auto">
          <a:xfrm>
            <a:off x="4248365" y="5684294"/>
            <a:ext cx="1834935" cy="46250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defRPr/>
            </a:pPr>
            <a:r>
              <a:rPr lang="zh-TW" sz="2400" b="1">
                <a:solidFill>
                  <a:srgbClr val="C00000"/>
                </a:solidFill>
              </a:rPr>
              <a:t>護長</a:t>
            </a:r>
            <a:endParaRPr/>
          </a:p>
        </p:txBody>
      </p:sp>
      <p:sp>
        <p:nvSpPr>
          <p:cNvPr id="3" name="橢圓 2"/>
          <p:cNvSpPr/>
          <p:nvPr/>
        </p:nvSpPr>
        <p:spPr bwMode="auto">
          <a:xfrm>
            <a:off x="1869500" y="1377108"/>
            <a:ext cx="664379" cy="480079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5" name="文字方塊 4"/>
          <p:cNvSpPr txBox="1"/>
          <p:nvPr/>
        </p:nvSpPr>
        <p:spPr bwMode="auto">
          <a:xfrm>
            <a:off x="4063563" y="1401949"/>
            <a:ext cx="544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</a:rPr>
              <a:t>請依學生課程大網選擇「學年度」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 bwMode="auto">
          <a:xfrm>
            <a:off x="8780703" y="1567287"/>
            <a:ext cx="2888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FF00FF"/>
                </a:solidFill>
                <a:latin typeface="+mj-ea"/>
                <a:ea typeface="+mj-ea"/>
              </a:rPr>
              <a:t>請護長進行點名</a:t>
            </a:r>
            <a:br>
              <a:rPr lang="en-US" sz="2800" b="1">
                <a:solidFill>
                  <a:srgbClr val="FF00FF"/>
                </a:solidFill>
                <a:latin typeface="+mj-ea"/>
                <a:ea typeface="+mj-ea"/>
              </a:rPr>
            </a:br>
            <a:r>
              <a:rPr lang="en-US" b="1">
                <a:solidFill>
                  <a:srgbClr val="FF00FF"/>
                </a:solidFill>
                <a:latin typeface="+mj-ea"/>
                <a:ea typeface="+mj-ea"/>
              </a:rPr>
              <a:t>(</a:t>
            </a:r>
            <a:r>
              <a:rPr lang="zh-TW" b="1">
                <a:solidFill>
                  <a:srgbClr val="FF00FF"/>
                </a:solidFill>
                <a:latin typeface="+mj-ea"/>
                <a:ea typeface="+mj-ea"/>
              </a:rPr>
              <a:t>學校老師暫無權限</a:t>
            </a:r>
            <a:r>
              <a:rPr lang="en-US" b="1">
                <a:solidFill>
                  <a:srgbClr val="FF00FF"/>
                </a:solidFill>
                <a:latin typeface="+mj-ea"/>
                <a:ea typeface="+mj-ea"/>
              </a:rPr>
              <a:t>)</a:t>
            </a:r>
            <a:endParaRPr lang="zh-TW" b="1">
              <a:solidFill>
                <a:srgbClr val="FF00FF"/>
              </a:solidFill>
              <a:latin typeface="+mj-ea"/>
              <a:ea typeface="+mj-ea"/>
            </a:endParaRPr>
          </a:p>
        </p:txBody>
      </p:sp>
      <p:sp>
        <p:nvSpPr>
          <p:cNvPr id="19" name="文字方塊 18"/>
          <p:cNvSpPr txBox="1"/>
          <p:nvPr/>
        </p:nvSpPr>
        <p:spPr bwMode="auto">
          <a:xfrm>
            <a:off x="66008" y="-94534"/>
            <a:ext cx="264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老師</a:t>
            </a:r>
            <a: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  <a:t>/</a:t>
            </a: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護長畫面</a:t>
            </a:r>
            <a:endParaRPr/>
          </a:p>
        </p:txBody>
      </p:sp>
      <p:grpSp>
        <p:nvGrpSpPr>
          <p:cNvPr id="2" name="群組 1"/>
          <p:cNvGrpSpPr/>
          <p:nvPr/>
        </p:nvGrpSpPr>
        <p:grpSpPr bwMode="auto">
          <a:xfrm>
            <a:off x="0" y="412869"/>
            <a:ext cx="7767734" cy="4762499"/>
            <a:chOff x="149031" y="1635740"/>
            <a:chExt cx="7767734" cy="4762499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/>
            <a:srcRect l="0" t="0" r="12075" b="22819"/>
            <a:stretch/>
          </p:blipFill>
          <p:spPr bwMode="auto">
            <a:xfrm>
              <a:off x="149031" y="1635740"/>
              <a:ext cx="7767734" cy="4762499"/>
            </a:xfrm>
            <a:prstGeom prst="rect">
              <a:avLst/>
            </a:prstGeom>
          </p:spPr>
        </p:pic>
        <p:grpSp>
          <p:nvGrpSpPr>
            <p:cNvPr id="5" name="群組 4"/>
            <p:cNvGrpSpPr/>
            <p:nvPr/>
          </p:nvGrpSpPr>
          <p:grpSpPr bwMode="auto">
            <a:xfrm>
              <a:off x="1260655" y="2701151"/>
              <a:ext cx="6474251" cy="3351068"/>
              <a:chOff x="1260655" y="2701151"/>
              <a:chExt cx="6474251" cy="3351068"/>
            </a:xfrm>
          </p:grpSpPr>
          <p:sp>
            <p:nvSpPr>
              <p:cNvPr id="22" name="橢圓 21"/>
              <p:cNvSpPr>
                <a:spLocks noChangeAspect="1"/>
              </p:cNvSpPr>
              <p:nvPr/>
            </p:nvSpPr>
            <p:spPr bwMode="auto">
              <a:xfrm>
                <a:off x="1260655" y="2701151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1</a:t>
                </a:r>
                <a:endParaRPr lang="zh-TW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橢圓 22"/>
              <p:cNvSpPr>
                <a:spLocks noChangeAspect="1"/>
              </p:cNvSpPr>
              <p:nvPr/>
            </p:nvSpPr>
            <p:spPr bwMode="auto">
              <a:xfrm>
                <a:off x="1800655" y="3106088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2</a:t>
                </a:r>
                <a:endParaRPr lang="zh-TW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橢圓 23"/>
              <p:cNvSpPr>
                <a:spLocks noChangeAspect="1"/>
              </p:cNvSpPr>
              <p:nvPr/>
            </p:nvSpPr>
            <p:spPr bwMode="auto">
              <a:xfrm>
                <a:off x="5087907" y="5512219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4</a:t>
                </a:r>
                <a:endParaRPr lang="zh-TW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橢圓 24"/>
              <p:cNvSpPr>
                <a:spLocks noChangeAspect="1"/>
              </p:cNvSpPr>
              <p:nvPr/>
            </p:nvSpPr>
            <p:spPr bwMode="auto">
              <a:xfrm>
                <a:off x="7194906" y="4759484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sz="40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3a</a:t>
                </a:r>
                <a:endParaRPr lang="zh-TW" sz="40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橢圓 20"/>
            <p:cNvSpPr>
              <a:spLocks noChangeAspect="1"/>
            </p:cNvSpPr>
            <p:nvPr/>
          </p:nvSpPr>
          <p:spPr bwMode="auto">
            <a:xfrm>
              <a:off x="4568278" y="2965487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zh-TW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3" name="標題 1"/>
          <p:cNvSpPr txBox="1"/>
          <p:nvPr/>
        </p:nvSpPr>
        <p:spPr bwMode="auto">
          <a:xfrm>
            <a:off x="1328853" y="1035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zh-TW" sz="4000">
                <a:latin typeface="+mj-ea"/>
              </a:rPr>
              <a:t>會議點名：</a:t>
            </a:r>
            <a:r>
              <a:rPr lang="en-US" sz="4000">
                <a:latin typeface="+mj-ea"/>
              </a:rPr>
              <a:t> 1</a:t>
            </a:r>
            <a:r>
              <a:rPr lang="zh-TW" sz="4000">
                <a:latin typeface="+mj-ea"/>
              </a:rPr>
              <a:t>→</a:t>
            </a:r>
            <a:r>
              <a:rPr lang="en-US" sz="4000">
                <a:latin typeface="+mj-ea"/>
              </a:rPr>
              <a:t>2</a:t>
            </a:r>
            <a:r>
              <a:rPr lang="zh-TW" sz="4000">
                <a:latin typeface="+mj-ea"/>
              </a:rPr>
              <a:t>→</a:t>
            </a:r>
            <a:r>
              <a:rPr lang="en-US" sz="4000">
                <a:latin typeface="+mj-ea"/>
              </a:rPr>
              <a:t>3</a:t>
            </a:r>
            <a:r>
              <a:rPr lang="zh-TW" sz="4000">
                <a:latin typeface="+mj-ea"/>
              </a:rPr>
              <a:t>→</a:t>
            </a:r>
            <a:r>
              <a:rPr lang="en-US" sz="4000">
                <a:latin typeface="+mj-ea"/>
              </a:rPr>
              <a:t>3a</a:t>
            </a:r>
            <a:r>
              <a:rPr lang="zh-TW" sz="4000">
                <a:latin typeface="+mj-ea"/>
              </a:rPr>
              <a:t>→</a:t>
            </a:r>
            <a:r>
              <a:rPr lang="en-US" sz="4000">
                <a:latin typeface="+mj-ea"/>
              </a:rPr>
              <a:t>4</a:t>
            </a:r>
            <a:r>
              <a:rPr lang="zh-TW" sz="4000">
                <a:latin typeface="+mj-ea"/>
              </a:rPr>
              <a:t> →</a:t>
            </a:r>
            <a:r>
              <a:rPr lang="en-US" sz="4000">
                <a:latin typeface="+mj-ea"/>
              </a:rPr>
              <a:t>5</a:t>
            </a:r>
            <a:endParaRPr lang="zh-TW" sz="4000">
              <a:latin typeface="+mj-ea"/>
            </a:endParaRPr>
          </a:p>
        </p:txBody>
      </p:sp>
      <p:grpSp>
        <p:nvGrpSpPr>
          <p:cNvPr id="20" name="群組 19"/>
          <p:cNvGrpSpPr/>
          <p:nvPr/>
        </p:nvGrpSpPr>
        <p:grpSpPr bwMode="auto">
          <a:xfrm>
            <a:off x="906846" y="4964799"/>
            <a:ext cx="9832225" cy="1809612"/>
            <a:chOff x="875481" y="4887455"/>
            <a:chExt cx="9832225" cy="180961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875481" y="4887455"/>
              <a:ext cx="9832225" cy="180961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grpSp>
          <p:nvGrpSpPr>
            <p:cNvPr id="18" name="群組 17"/>
            <p:cNvGrpSpPr/>
            <p:nvPr/>
          </p:nvGrpSpPr>
          <p:grpSpPr bwMode="auto">
            <a:xfrm>
              <a:off x="6503436" y="5484242"/>
              <a:ext cx="3253972" cy="943439"/>
              <a:chOff x="6075054" y="5466517"/>
              <a:chExt cx="3253972" cy="943439"/>
            </a:xfrm>
          </p:grpSpPr>
          <p:sp>
            <p:nvSpPr>
              <p:cNvPr id="14" name="橢圓 13"/>
              <p:cNvSpPr>
                <a:spLocks noChangeAspect="1"/>
              </p:cNvSpPr>
              <p:nvPr/>
            </p:nvSpPr>
            <p:spPr bwMode="auto">
              <a:xfrm>
                <a:off x="8789026" y="5466517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5</a:t>
                </a:r>
                <a:endParaRPr lang="zh-TW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橢圓 15"/>
              <p:cNvSpPr/>
              <p:nvPr/>
            </p:nvSpPr>
            <p:spPr bwMode="auto">
              <a:xfrm>
                <a:off x="8071806" y="5831633"/>
                <a:ext cx="708898" cy="578323"/>
              </a:xfrm>
              <a:prstGeom prst="ellipse">
                <a:avLst/>
              </a:prstGeom>
              <a:noFill/>
              <a:ln w="76200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TW"/>
              </a:p>
            </p:txBody>
          </p:sp>
          <p:sp>
            <p:nvSpPr>
              <p:cNvPr id="17" name="橢圓 16"/>
              <p:cNvSpPr/>
              <p:nvPr/>
            </p:nvSpPr>
            <p:spPr bwMode="auto">
              <a:xfrm>
                <a:off x="6075054" y="5831634"/>
                <a:ext cx="792277" cy="462504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>
                  <a:defRPr/>
                </a:pPr>
                <a:r>
                  <a:rPr lang="zh-TW" sz="2400" b="1">
                    <a:solidFill>
                      <a:srgbClr val="C00000"/>
                    </a:solidFill>
                  </a:rPr>
                  <a:t>護長</a:t>
                </a: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media">
            <a:hlinkClick r:id="" action="ppaction://media"/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3"/>
          <a:stretch/>
        </p:blipFill>
        <p:spPr bwMode="auto">
          <a:xfrm>
            <a:off x="284580" y="155275"/>
            <a:ext cx="10118877" cy="63992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10670454" y="256478"/>
            <a:ext cx="1795731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>
                <a:latin typeface="+mj-ea"/>
              </a:rPr>
              <a:t>會議</a:t>
            </a:r>
            <a:br>
              <a:rPr lang="en-US">
                <a:latin typeface="+mj-ea"/>
              </a:rPr>
            </a:br>
            <a:r>
              <a:rPr lang="zh-TW">
                <a:latin typeface="+mj-ea"/>
              </a:rPr>
              <a:t>安排</a:t>
            </a:r>
            <a:br>
              <a:rPr lang="en-US">
                <a:latin typeface="+mj-ea"/>
              </a:rPr>
            </a:br>
            <a:r>
              <a:rPr lang="en-US" sz="2700" b="1">
                <a:solidFill>
                  <a:srgbClr val="FF00FF"/>
                </a:solidFill>
                <a:latin typeface="+mj-ea"/>
              </a:rPr>
              <a:t>(</a:t>
            </a:r>
            <a:r>
              <a:rPr lang="zh-TW" sz="2700" b="1">
                <a:solidFill>
                  <a:srgbClr val="FF00FF"/>
                </a:solidFill>
                <a:latin typeface="+mj-ea"/>
              </a:rPr>
              <a:t>影片說明</a:t>
            </a:r>
            <a:r>
              <a:rPr lang="en-US" sz="2700" b="1">
                <a:solidFill>
                  <a:srgbClr val="FF00FF"/>
                </a:solidFill>
                <a:latin typeface="+mj-ea"/>
              </a:rPr>
              <a:t>)</a:t>
            </a:r>
            <a:endParaRPr lang="zh-TW" sz="2700" b="1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TW"/>
              <a:t>成組實習</a:t>
            </a:r>
            <a:r>
              <a:rPr lang="en-US"/>
              <a:t>--</a:t>
            </a:r>
            <a:r>
              <a:rPr lang="zh-TW"/>
              <a:t>完訓繳交資料一覽表</a:t>
            </a:r>
            <a:endParaRPr/>
          </a:p>
        </p:txBody>
      </p:sp>
      <p:graphicFrame>
        <p:nvGraphicFramePr>
          <p:cNvPr id="4" name="內容版面配置區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>
          <a:off x="517793" y="1473085"/>
          <a:ext cx="11516364" cy="480974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4772664"/>
                <a:gridCol w="3445329"/>
                <a:gridCol w="3298371"/>
              </a:tblGrid>
              <a:tr h="396891"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每位學生必需完成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指派某位學生完成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20000"/>
                        </a:lnSpc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由老師完成</a:t>
                      </a:r>
                      <a:endParaRPr/>
                    </a:p>
                  </a:txBody>
                  <a:tcPr/>
                </a:tc>
              </a:tr>
              <a:tr h="4035064">
                <a:tc>
                  <a:txBody>
                    <a:bodyPr/>
                    <a:p>
                      <a:pPr marL="0" indent="0" algn="l" defTabSz="914400">
                        <a:lnSpc>
                          <a:spcPct val="120000"/>
                        </a:lnSpc>
                        <a:buFont typeface="Wingdings"/>
                        <a:buNone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測驗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評估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)</a:t>
                      </a:r>
                      <a:endParaRPr/>
                    </a:p>
                    <a:p>
                      <a:pPr marL="342900" indent="-342900" algn="l" defTabSz="914400">
                        <a:lnSpc>
                          <a:spcPct val="120000"/>
                        </a:lnSpc>
                        <a:buFont typeface="Wingdings"/>
                        <a:buChar char="u"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學前評估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>
                        <a:lnSpc>
                          <a:spcPct val="120000"/>
                        </a:lnSpc>
                        <a:buFont typeface="Wingdings"/>
                        <a:buChar char="u"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學後評估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 defTabSz="914400">
                        <a:lnSpc>
                          <a:spcPct val="120000"/>
                        </a:lnSpc>
                        <a:buFont typeface="Wingdings"/>
                        <a:buNone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表單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張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>
                        <a:lnSpc>
                          <a:spcPct val="120000"/>
                        </a:lnSpc>
                        <a:buFont typeface="Wingdings"/>
                        <a:buChar char="u"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給藥行為過程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護生版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>
                        <a:lnSpc>
                          <a:spcPct val="120000"/>
                        </a:lnSpc>
                        <a:buFont typeface="Wingdings"/>
                        <a:buChar char="u"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護生實習個案分配暨學習歷程紀錄 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>
                        <a:lnSpc>
                          <a:spcPct val="120000"/>
                        </a:lnSpc>
                        <a:buFont typeface="Wingdings"/>
                        <a:buChar char="u"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臺大醫院「護理類實習學生對訓練科部／臨床教師教學滿意度」調查</a:t>
                      </a:r>
                      <a:endParaRPr lang="en-US" sz="220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endParaRPr lang="en-US" sz="220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zh-TW" sz="2200">
                          <a:solidFill>
                            <a:srgbClr val="C00000"/>
                          </a:solidFill>
                        </a:rPr>
                        <a:t>視需要完成：</a:t>
                      </a:r>
                      <a:endParaRPr lang="en-US" sz="220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zh-TW" sz="2200">
                          <a:solidFill>
                            <a:srgbClr val="C00000"/>
                          </a:solidFill>
                        </a:rPr>
                        <a:t>護生實習輔導紀錄表</a:t>
                      </a:r>
                      <a:r>
                        <a:rPr lang="en-US" sz="220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zh-TW" sz="2200">
                          <a:solidFill>
                            <a:srgbClr val="C00000"/>
                          </a:solidFill>
                        </a:rPr>
                        <a:t>若有</a:t>
                      </a:r>
                      <a:r>
                        <a:rPr lang="zh-TW" sz="2200">
                          <a:solidFill>
                            <a:srgbClr val="C00000"/>
                          </a:solidFill>
                        </a:rPr>
                        <a:t>異常事件</a:t>
                      </a:r>
                      <a:r>
                        <a:rPr lang="en-US" sz="220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zh-TW" sz="220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342900" marR="0" lvl="0" indent="-34290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u"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期中評值會議紀錄</a:t>
                      </a:r>
                      <a:br>
                        <a:rPr lang="en-US" sz="2200">
                          <a:solidFill>
                            <a:schemeClr val="tx1"/>
                          </a:solidFill>
                        </a:rPr>
                      </a:b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當實習期間大於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週時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)</a:t>
                      </a:r>
                      <a:endParaRPr/>
                    </a:p>
                    <a:p>
                      <a:pPr marL="342900" marR="0" lvl="0" indent="-34290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u"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期末評值會議紀錄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defRPr/>
                      </a:pPr>
                      <a:endParaRPr lang="zh-TW" sz="220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 defTabSz="914400">
                        <a:lnSpc>
                          <a:spcPct val="120000"/>
                        </a:lnSpc>
                        <a:buFont typeface="Wingdings"/>
                        <a:buChar char="u"/>
                        <a:defRPr/>
                      </a:pPr>
                      <a:endParaRPr lang="zh-TW" sz="2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marL="342900" marR="0" lvl="0" indent="-342900" algn="l" defTabSz="91440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u"/>
                        <a:defRPr/>
                      </a:pPr>
                      <a:r>
                        <a:rPr lang="zh-TW" sz="2200">
                          <a:solidFill>
                            <a:schemeClr val="tx1"/>
                          </a:solidFill>
                        </a:rPr>
                        <a:t>護生實習溝通紀錄表</a:t>
                      </a:r>
                      <a:endParaRPr/>
                    </a:p>
                    <a:p>
                      <a:pPr>
                        <a:lnSpc>
                          <a:spcPct val="120000"/>
                        </a:lnSpc>
                        <a:defRPr/>
                      </a:pPr>
                      <a:endParaRPr lang="zh-TW" sz="2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rcRect l="0" t="0" r="0" b="45583"/>
          <a:stretch/>
        </p:blipFill>
        <p:spPr bwMode="auto">
          <a:xfrm>
            <a:off x="1" y="0"/>
            <a:ext cx="7173686" cy="377734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rcRect l="0" t="1797" r="0" b="0"/>
          <a:stretch/>
        </p:blipFill>
        <p:spPr bwMode="auto">
          <a:xfrm>
            <a:off x="1" y="3777343"/>
            <a:ext cx="7859486" cy="29739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582886" y="461177"/>
            <a:ext cx="7609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sz="3600" b="1"/>
              <a:t>護生實習期中／期末</a:t>
            </a:r>
            <a:r>
              <a:rPr lang="zh-TW" sz="3600" b="1"/>
              <a:t>檢討會</a:t>
            </a:r>
            <a:endParaRPr lang="en-US" sz="3600" b="1"/>
          </a:p>
          <a:p>
            <a:pPr>
              <a:lnSpc>
                <a:spcPct val="120000"/>
              </a:lnSpc>
              <a:defRPr/>
            </a:pPr>
            <a:r>
              <a:rPr lang="zh-TW" sz="3600"/>
              <a:t>會議時間開始，紀錄者才會收到表單</a:t>
            </a:r>
            <a:endParaRPr lang="en-US" sz="3600"/>
          </a:p>
          <a:p>
            <a:pPr>
              <a:lnSpc>
                <a:spcPct val="120000"/>
              </a:lnSpc>
              <a:defRPr/>
            </a:pPr>
            <a:r>
              <a:rPr lang="zh-TW" sz="3600"/>
              <a:t>記錄內容，請</a:t>
            </a:r>
            <a:r>
              <a:rPr lang="zh-TW" sz="3600" b="1">
                <a:solidFill>
                  <a:srgbClr val="FF00FF"/>
                </a:solidFill>
              </a:rPr>
              <a:t>複製</a:t>
            </a:r>
            <a:r>
              <a:rPr lang="zh-TW" sz="3600" b="1">
                <a:solidFill>
                  <a:srgbClr val="FF00FF"/>
                </a:solidFill>
              </a:rPr>
              <a:t>以下表格</a:t>
            </a:r>
            <a:r>
              <a:rPr lang="en-US" sz="3600" b="1">
                <a:solidFill>
                  <a:srgbClr val="FF00FF"/>
                </a:solidFill>
              </a:rPr>
              <a:t>(</a:t>
            </a:r>
            <a:r>
              <a:rPr lang="zh-TW" sz="3600" b="1">
                <a:solidFill>
                  <a:srgbClr val="FF00FF"/>
                </a:solidFill>
              </a:rPr>
              <a:t>四個欄位</a:t>
            </a:r>
            <a:r>
              <a:rPr lang="en-US" sz="3600" b="1">
                <a:solidFill>
                  <a:srgbClr val="FF00FF"/>
                </a:solidFill>
              </a:rPr>
              <a:t>)</a:t>
            </a:r>
            <a:r>
              <a:rPr lang="zh-TW" sz="3600" b="1">
                <a:solidFill>
                  <a:srgbClr val="FF00FF"/>
                </a:solidFill>
              </a:rPr>
              <a:t>，貼在填寫</a:t>
            </a:r>
            <a:r>
              <a:rPr lang="zh-TW" sz="3600" b="1">
                <a:solidFill>
                  <a:srgbClr val="FF00FF"/>
                </a:solidFill>
              </a:rPr>
              <a:t>欄</a:t>
            </a:r>
            <a:r>
              <a:rPr lang="zh-TW" sz="3600"/>
              <a:t>，</a:t>
            </a:r>
            <a:r>
              <a:rPr lang="zh-TW" sz="3600"/>
              <a:t>以</a:t>
            </a:r>
            <a:r>
              <a:rPr lang="zh-TW" sz="3600" b="1">
                <a:solidFill>
                  <a:srgbClr val="FF00FF"/>
                </a:solidFill>
              </a:rPr>
              <a:t>表格方式輸寫。</a:t>
            </a:r>
            <a:endParaRPr lang="en-US" sz="3600" b="1">
              <a:solidFill>
                <a:srgbClr val="FF00FF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zh-TW" sz="3600"/>
              <a:t>因有字數限制，</a:t>
            </a:r>
            <a:r>
              <a:rPr lang="zh-TW" sz="3600" b="1">
                <a:solidFill>
                  <a:srgbClr val="FF00FF"/>
                </a:solidFill>
              </a:rPr>
              <a:t>請精簡紀錄</a:t>
            </a:r>
            <a:endParaRPr lang="en-US" sz="3600" b="1">
              <a:solidFill>
                <a:srgbClr val="FF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1676400" y="7006"/>
            <a:ext cx="10515600" cy="9713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sz="4200"/>
              <a:t>請老師在學生</a:t>
            </a:r>
            <a:r>
              <a:rPr lang="zh-TW" sz="4200">
                <a:solidFill>
                  <a:srgbClr val="C00000"/>
                </a:solidFill>
              </a:rPr>
              <a:t>離院前</a:t>
            </a:r>
            <a:r>
              <a:rPr lang="zh-TW" sz="4200"/>
              <a:t>確認學生完成訓練紀錄</a:t>
            </a:r>
            <a:endParaRPr/>
          </a:p>
        </p:txBody>
      </p:sp>
      <p:sp>
        <p:nvSpPr>
          <p:cNvPr id="6" name="文字方塊 5"/>
          <p:cNvSpPr txBox="1"/>
          <p:nvPr/>
        </p:nvSpPr>
        <p:spPr bwMode="auto">
          <a:xfrm>
            <a:off x="0" y="7005"/>
            <a:ext cx="2649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老師畫面</a:t>
            </a:r>
            <a:endParaRPr lang="en-US" sz="2800" b="1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查詢方式</a:t>
            </a:r>
            <a:endParaRPr/>
          </a:p>
        </p:txBody>
      </p:sp>
      <p:grpSp>
        <p:nvGrpSpPr>
          <p:cNvPr id="19" name="群組 18"/>
          <p:cNvGrpSpPr/>
          <p:nvPr/>
        </p:nvGrpSpPr>
        <p:grpSpPr bwMode="auto">
          <a:xfrm>
            <a:off x="332015" y="1571414"/>
            <a:ext cx="9565297" cy="5235714"/>
            <a:chOff x="332015" y="1571414"/>
            <a:chExt cx="9565297" cy="523571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32015" y="1571414"/>
              <a:ext cx="9354692" cy="5235714"/>
            </a:xfrm>
            <a:prstGeom prst="rect">
              <a:avLst/>
            </a:prstGeom>
          </p:spPr>
        </p:pic>
        <p:sp>
          <p:nvSpPr>
            <p:cNvPr id="12" name="橢圓 11"/>
            <p:cNvSpPr>
              <a:spLocks noChangeAspect="1"/>
            </p:cNvSpPr>
            <p:nvPr/>
          </p:nvSpPr>
          <p:spPr bwMode="auto">
            <a:xfrm>
              <a:off x="3561341" y="2120244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2</a:t>
              </a:r>
              <a:endParaRPr lang="zh-TW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4" name="橢圓 13"/>
            <p:cNvSpPr>
              <a:spLocks noChangeAspect="1"/>
            </p:cNvSpPr>
            <p:nvPr/>
          </p:nvSpPr>
          <p:spPr bwMode="auto">
            <a:xfrm>
              <a:off x="3561341" y="4569530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zh-TW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 bwMode="auto">
            <a:xfrm>
              <a:off x="4453318" y="2137024"/>
              <a:ext cx="5443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sz="2800" b="1">
                  <a:solidFill>
                    <a:srgbClr val="C00000"/>
                  </a:solidFill>
                  <a:latin typeface="+mj-ea"/>
                </a:rPr>
                <a:t>請依學生課程大網選擇「學年度」</a:t>
              </a:r>
              <a:endParaRPr/>
            </a:p>
          </p:txBody>
        </p:sp>
        <p:sp>
          <p:nvSpPr>
            <p:cNvPr id="18" name="文字方塊 17"/>
            <p:cNvSpPr txBox="1"/>
            <p:nvPr/>
          </p:nvSpPr>
          <p:spPr bwMode="auto">
            <a:xfrm>
              <a:off x="3950963" y="5178482"/>
              <a:ext cx="54439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sz="2800" b="1">
                  <a:solidFill>
                    <a:srgbClr val="C00000"/>
                  </a:solidFill>
                  <a:latin typeface="+mj-ea"/>
                </a:rPr>
                <a:t>學生實習結束前要變成</a:t>
              </a:r>
              <a:r>
                <a:rPr lang="en-US" sz="2800" b="1">
                  <a:solidFill>
                    <a:srgbClr val="C00000"/>
                  </a:solidFill>
                  <a:latin typeface="+mj-ea"/>
                </a:rPr>
                <a:t>100%</a:t>
              </a:r>
              <a:endParaRPr lang="zh-TW" sz="2800" b="1">
                <a:solidFill>
                  <a:srgbClr val="C00000"/>
                </a:solidFill>
                <a:latin typeface="+mj-ea"/>
              </a:endParaRPr>
            </a:p>
          </p:txBody>
        </p:sp>
        <p:sp>
          <p:nvSpPr>
            <p:cNvPr id="16" name="橢圓 15"/>
            <p:cNvSpPr/>
            <p:nvPr/>
          </p:nvSpPr>
          <p:spPr bwMode="auto">
            <a:xfrm>
              <a:off x="3160890" y="5626641"/>
              <a:ext cx="1151466" cy="640487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/>
            </a:p>
          </p:txBody>
        </p:sp>
      </p:grpSp>
      <p:grpSp>
        <p:nvGrpSpPr>
          <p:cNvPr id="11" name="群組 10"/>
          <p:cNvGrpSpPr/>
          <p:nvPr/>
        </p:nvGrpSpPr>
        <p:grpSpPr bwMode="auto">
          <a:xfrm>
            <a:off x="5075665" y="902879"/>
            <a:ext cx="6029992" cy="1325563"/>
            <a:chOff x="66008" y="1491083"/>
            <a:chExt cx="7323455" cy="15774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6008" y="1491083"/>
              <a:ext cx="7323455" cy="1577477"/>
            </a:xfrm>
            <a:prstGeom prst="rect">
              <a:avLst/>
            </a:prstGeom>
          </p:spPr>
        </p:pic>
        <p:sp>
          <p:nvSpPr>
            <p:cNvPr id="8" name="橢圓 7"/>
            <p:cNvSpPr>
              <a:spLocks noChangeAspect="1"/>
            </p:cNvSpPr>
            <p:nvPr/>
          </p:nvSpPr>
          <p:spPr bwMode="auto">
            <a:xfrm>
              <a:off x="6849463" y="2009821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1</a:t>
              </a:r>
              <a:endParaRPr lang="zh-TW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2" name="橢圓 21"/>
          <p:cNvSpPr/>
          <p:nvPr/>
        </p:nvSpPr>
        <p:spPr bwMode="auto">
          <a:xfrm flipV="1">
            <a:off x="2620890" y="6274886"/>
            <a:ext cx="540000" cy="296404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21" name="橢圓 20"/>
          <p:cNvSpPr>
            <a:spLocks noChangeAspect="1"/>
          </p:cNvSpPr>
          <p:nvPr/>
        </p:nvSpPr>
        <p:spPr bwMode="auto">
          <a:xfrm>
            <a:off x="2235293" y="6267128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4</a:t>
            </a:r>
            <a:endParaRPr lang="zh-TW" sz="44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1449" y="1598050"/>
            <a:ext cx="11382221" cy="2229622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 bwMode="auto">
          <a:xfrm>
            <a:off x="1193800" y="1588655"/>
            <a:ext cx="571500" cy="436100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675035" y="3815219"/>
            <a:ext cx="100004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/>
              <a:t>必需完成</a:t>
            </a:r>
            <a:r>
              <a:rPr lang="zh-TW" sz="2800">
                <a:solidFill>
                  <a:srgbClr val="C00000"/>
                </a:solidFill>
              </a:rPr>
              <a:t>測驗</a:t>
            </a:r>
            <a:r>
              <a:rPr lang="en-US" sz="2800">
                <a:solidFill>
                  <a:srgbClr val="C00000"/>
                </a:solidFill>
              </a:rPr>
              <a:t>(</a:t>
            </a:r>
            <a:r>
              <a:rPr lang="zh-TW" sz="2800">
                <a:solidFill>
                  <a:srgbClr val="C00000"/>
                </a:solidFill>
              </a:rPr>
              <a:t>評估</a:t>
            </a:r>
            <a:r>
              <a:rPr lang="en-US" sz="2800">
                <a:solidFill>
                  <a:srgbClr val="C00000"/>
                </a:solidFill>
              </a:rPr>
              <a:t>)</a:t>
            </a:r>
            <a:endParaRPr/>
          </a:p>
          <a:p>
            <a:pPr marL="342900" indent="-342900">
              <a:buFont typeface="Wingdings"/>
              <a:buChar char="u"/>
              <a:defRPr/>
            </a:pPr>
            <a:r>
              <a:rPr lang="zh-TW" sz="2400"/>
              <a:t>學前評估</a:t>
            </a:r>
            <a:endParaRPr lang="en-US" sz="2400"/>
          </a:p>
          <a:p>
            <a:pPr marL="342900" indent="-342900">
              <a:buFont typeface="Wingdings"/>
              <a:buChar char="u"/>
              <a:defRPr/>
            </a:pPr>
            <a:r>
              <a:rPr lang="zh-TW" sz="2400"/>
              <a:t>學後評估</a:t>
            </a:r>
            <a:endParaRPr lang="en-US" sz="2400"/>
          </a:p>
          <a:p>
            <a:pPr>
              <a:defRPr/>
            </a:pPr>
            <a:r>
              <a:rPr lang="zh-TW" sz="2800" b="1"/>
              <a:t>必需完成</a:t>
            </a:r>
            <a:r>
              <a:rPr lang="zh-TW" sz="2800">
                <a:solidFill>
                  <a:srgbClr val="C00000"/>
                </a:solidFill>
              </a:rPr>
              <a:t>表單</a:t>
            </a:r>
            <a:r>
              <a:rPr lang="en-US" sz="2800">
                <a:solidFill>
                  <a:srgbClr val="C00000"/>
                </a:solidFill>
              </a:rPr>
              <a:t>3</a:t>
            </a:r>
            <a:r>
              <a:rPr lang="zh-TW" sz="2800">
                <a:solidFill>
                  <a:srgbClr val="C00000"/>
                </a:solidFill>
              </a:rPr>
              <a:t>張</a:t>
            </a:r>
            <a:endParaRPr lang="en-US" sz="2800">
              <a:solidFill>
                <a:srgbClr val="C00000"/>
              </a:solidFill>
            </a:endParaRPr>
          </a:p>
          <a:p>
            <a:pPr marL="285750" indent="-285750">
              <a:buFont typeface="Wingdings"/>
              <a:buChar char="l"/>
              <a:defRPr/>
            </a:pPr>
            <a:r>
              <a:rPr lang="zh-TW" sz="2400"/>
              <a:t>給藥行為過程</a:t>
            </a:r>
            <a:r>
              <a:rPr lang="en-US" sz="2400"/>
              <a:t>-</a:t>
            </a:r>
            <a:r>
              <a:rPr lang="zh-TW" sz="2400"/>
              <a:t>護生版</a:t>
            </a:r>
            <a:endParaRPr lang="en-US" sz="2400"/>
          </a:p>
          <a:p>
            <a:pPr marL="285750" indent="-285750">
              <a:buFont typeface="Wingdings"/>
              <a:buChar char="l"/>
              <a:defRPr/>
            </a:pPr>
            <a:r>
              <a:rPr lang="zh-TW" sz="2400"/>
              <a:t>護生實習個案分配暨學習歷程紀錄 </a:t>
            </a:r>
            <a:endParaRPr lang="en-US" sz="2400"/>
          </a:p>
          <a:p>
            <a:pPr marL="285750" indent="-285750">
              <a:buFont typeface="Wingdings"/>
              <a:buChar char="l"/>
              <a:defRPr/>
            </a:pPr>
            <a:r>
              <a:rPr lang="zh-TW" sz="2400"/>
              <a:t>臺大醫院「護理類實習學生對訓練科部／臨床教師教學滿意度」調查</a:t>
            </a:r>
            <a:endParaRPr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087020" y="3892913"/>
            <a:ext cx="6950042" cy="1463167"/>
          </a:xfrm>
          <a:prstGeom prst="rect">
            <a:avLst/>
          </a:prstGeom>
          <a:ln w="28575">
            <a:solidFill>
              <a:srgbClr val="FF00FF"/>
            </a:solidFill>
          </a:ln>
        </p:spPr>
      </p:pic>
      <p:sp>
        <p:nvSpPr>
          <p:cNvPr id="15" name="橢圓 14"/>
          <p:cNvSpPr/>
          <p:nvPr/>
        </p:nvSpPr>
        <p:spPr bwMode="auto">
          <a:xfrm flipV="1">
            <a:off x="10389744" y="2079734"/>
            <a:ext cx="571500" cy="364840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cxnSp>
        <p:nvCxnSpPr>
          <p:cNvPr id="17" name="直線接點 16"/>
          <p:cNvCxnSpPr>
            <a:cxnSpLocks/>
            <a:stCxn id="15" idx="3"/>
          </p:cNvCxnSpPr>
          <p:nvPr/>
        </p:nvCxnSpPr>
        <p:spPr bwMode="auto">
          <a:xfrm flipH="1">
            <a:off x="9957944" y="2133164"/>
            <a:ext cx="515494" cy="1621006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橢圓 17"/>
          <p:cNvSpPr>
            <a:spLocks noChangeAspect="1"/>
          </p:cNvSpPr>
          <p:nvPr/>
        </p:nvSpPr>
        <p:spPr bwMode="auto">
          <a:xfrm>
            <a:off x="1438602" y="1233210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4</a:t>
            </a:r>
            <a:endParaRPr lang="zh-TW" sz="44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 bwMode="auto">
          <a:xfrm>
            <a:off x="10913891" y="1917833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5</a:t>
            </a:r>
            <a:endParaRPr lang="zh-TW" sz="44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標題 1"/>
          <p:cNvSpPr txBox="1"/>
          <p:nvPr/>
        </p:nvSpPr>
        <p:spPr bwMode="auto">
          <a:xfrm>
            <a:off x="1016000" y="268250"/>
            <a:ext cx="11382221" cy="93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sz="4200"/>
              <a:t>請老師在學生離院前確認學生完成訓練紀錄</a:t>
            </a:r>
            <a:r>
              <a:rPr lang="en-US" sz="2000"/>
              <a:t>(</a:t>
            </a:r>
            <a:r>
              <a:rPr lang="zh-TW" sz="2000"/>
              <a:t>續前頁</a:t>
            </a:r>
            <a:r>
              <a:rPr lang="en-US" sz="2000"/>
              <a:t>)</a:t>
            </a:r>
            <a:endParaRPr lang="zh-TW" sz="2000"/>
          </a:p>
        </p:txBody>
      </p:sp>
      <p:sp>
        <p:nvSpPr>
          <p:cNvPr id="21" name="文字方塊 20"/>
          <p:cNvSpPr txBox="1"/>
          <p:nvPr/>
        </p:nvSpPr>
        <p:spPr bwMode="auto">
          <a:xfrm>
            <a:off x="-1" y="-39295"/>
            <a:ext cx="356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老師畫面查詢方式</a:t>
            </a:r>
            <a:endParaRPr/>
          </a:p>
        </p:txBody>
      </p:sp>
      <p:sp>
        <p:nvSpPr>
          <p:cNvPr id="22" name="文字方塊 21"/>
          <p:cNvSpPr txBox="1"/>
          <p:nvPr/>
        </p:nvSpPr>
        <p:spPr bwMode="auto">
          <a:xfrm>
            <a:off x="6966858" y="3945346"/>
            <a:ext cx="5110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</a:rPr>
              <a:t>可點測驗看學生前學前後成績</a:t>
            </a:r>
            <a:endParaRPr/>
          </a:p>
        </p:txBody>
      </p:sp>
      <p:sp>
        <p:nvSpPr>
          <p:cNvPr id="23" name="文字方塊 22"/>
          <p:cNvSpPr txBox="1"/>
          <p:nvPr/>
        </p:nvSpPr>
        <p:spPr bwMode="auto">
          <a:xfrm>
            <a:off x="5853784" y="913248"/>
            <a:ext cx="666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</a:rPr>
              <a:t>可點「全部表單」看完成的表單項目</a:t>
            </a:r>
            <a:endParaRPr/>
          </a:p>
        </p:txBody>
      </p:sp>
      <p:sp>
        <p:nvSpPr>
          <p:cNvPr id="24" name="橢圓 23"/>
          <p:cNvSpPr/>
          <p:nvPr/>
        </p:nvSpPr>
        <p:spPr bwMode="auto">
          <a:xfrm>
            <a:off x="8990590" y="1948477"/>
            <a:ext cx="780089" cy="522084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cxnSp>
        <p:nvCxnSpPr>
          <p:cNvPr id="25" name="直線接點 24"/>
          <p:cNvCxnSpPr>
            <a:cxnSpLocks/>
          </p:cNvCxnSpPr>
          <p:nvPr/>
        </p:nvCxnSpPr>
        <p:spPr bwMode="auto">
          <a:xfrm>
            <a:off x="8096315" y="1495875"/>
            <a:ext cx="931451" cy="554777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TW"/>
              <a:t>進入</a:t>
            </a:r>
            <a:r>
              <a:rPr lang="zh-TW" b="1"/>
              <a:t>臨床教育</a:t>
            </a:r>
            <a:r>
              <a:rPr lang="en-US" b="1"/>
              <a:t>e-Portfolio</a:t>
            </a:r>
            <a:r>
              <a:rPr lang="zh-TW" b="1"/>
              <a:t>系統</a:t>
            </a:r>
            <a:br>
              <a:rPr lang="en-US" b="1"/>
            </a:br>
            <a:r>
              <a:rPr lang="en-US" b="1"/>
              <a:t>                </a:t>
            </a:r>
            <a:endParaRPr lang="zh-TW" b="1"/>
          </a:p>
        </p:txBody>
      </p:sp>
      <p:pic>
        <p:nvPicPr>
          <p:cNvPr id="4" name="圖片 4"/>
          <p:cNvPicPr/>
          <p:nvPr/>
        </p:nvPicPr>
        <p:blipFill>
          <a:blip r:embed="rId3"/>
          <a:srcRect l="4623" t="1423" r="14185" b="11747"/>
          <a:stretch/>
        </p:blipFill>
        <p:spPr bwMode="auto">
          <a:xfrm>
            <a:off x="110169" y="1487276"/>
            <a:ext cx="5249638" cy="4125683"/>
          </a:xfrm>
          <a:prstGeom prst="rect">
            <a:avLst/>
          </a:prstGeom>
          <a:ln w="0">
            <a:noFill/>
          </a:ln>
        </p:spPr>
      </p:pic>
      <p:sp>
        <p:nvSpPr>
          <p:cNvPr id="11" name="文字方塊 10"/>
          <p:cNvSpPr txBox="1"/>
          <p:nvPr/>
        </p:nvSpPr>
        <p:spPr bwMode="auto">
          <a:xfrm>
            <a:off x="7019960" y="905863"/>
            <a:ext cx="517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網址</a:t>
            </a:r>
            <a: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  <a:t>http://ncts.ntuh.gov.tw</a:t>
            </a:r>
            <a:endParaRPr lang="zh-TW" sz="2800" b="1">
              <a:solidFill>
                <a:srgbClr val="C00000"/>
              </a:solidFill>
              <a:latin typeface="+mj-ea"/>
              <a:ea typeface="+mj-ea"/>
            </a:endParaRPr>
          </a:p>
        </p:txBody>
      </p:sp>
      <p:grpSp>
        <p:nvGrpSpPr>
          <p:cNvPr id="13" name="群組 12"/>
          <p:cNvGrpSpPr/>
          <p:nvPr/>
        </p:nvGrpSpPr>
        <p:grpSpPr bwMode="auto">
          <a:xfrm>
            <a:off x="3172857" y="2082187"/>
            <a:ext cx="2600044" cy="1134738"/>
            <a:chOff x="2357609" y="3029636"/>
            <a:chExt cx="2600044" cy="1134738"/>
          </a:xfrm>
        </p:grpSpPr>
        <p:sp>
          <p:nvSpPr>
            <p:cNvPr id="5" name="圓角矩形 10"/>
            <p:cNvSpPr/>
            <p:nvPr/>
          </p:nvSpPr>
          <p:spPr bwMode="auto">
            <a:xfrm>
              <a:off x="2357609" y="3278966"/>
              <a:ext cx="2600044" cy="88540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2000" b="0" strike="noStrike" spc="-1">
                  <a:solidFill>
                    <a:srgbClr val="203864"/>
                  </a:solidFill>
                  <a:latin typeface="微軟正黑體"/>
                  <a:ea typeface="微軟正黑體"/>
                </a:rPr>
                <a:t>    </a:t>
              </a:r>
              <a:r>
                <a:rPr lang="zh-TW" sz="2000" b="0" strike="noStrike" spc="-1">
                  <a:solidFill>
                    <a:srgbClr val="203864"/>
                  </a:solidFill>
                  <a:latin typeface="微軟正黑體"/>
                  <a:ea typeface="微軟正黑體"/>
                </a:rPr>
                <a:t>點選</a:t>
              </a:r>
              <a:br>
                <a:rPr lang="en-US" sz="2000" b="0" strike="noStrike" spc="-1">
                  <a:solidFill>
                    <a:srgbClr val="203864"/>
                  </a:solidFill>
                  <a:latin typeface="微軟正黑體"/>
                  <a:ea typeface="微軟正黑體"/>
                </a:rPr>
              </a:br>
              <a:r>
                <a:rPr lang="zh-TW" sz="2000" b="0" strike="noStrike" spc="-1">
                  <a:solidFill>
                    <a:srgbClr val="FF0000"/>
                  </a:solidFill>
                  <a:latin typeface="微軟正黑體"/>
                  <a:ea typeface="微軟正黑體"/>
                </a:rPr>
                <a:t>舊</a:t>
              </a:r>
              <a:r>
                <a:rPr lang="zh-TW" sz="2000" b="0" strike="noStrike" spc="-1">
                  <a:solidFill>
                    <a:srgbClr val="FF0000"/>
                  </a:solidFill>
                  <a:latin typeface="微軟正黑體"/>
                  <a:ea typeface="微軟正黑體"/>
                </a:rPr>
                <a:t>院內網</a:t>
              </a:r>
              <a:r>
                <a:rPr lang="en-US" sz="2000" b="0" strike="noStrike" spc="-1">
                  <a:solidFill>
                    <a:srgbClr val="FF0000"/>
                  </a:solidFill>
                  <a:latin typeface="微軟正黑體"/>
                  <a:ea typeface="微軟正黑體"/>
                </a:rPr>
                <a:t>(</a:t>
              </a:r>
              <a:r>
                <a:rPr lang="zh-TW" sz="2000" b="0" strike="noStrike" spc="-1">
                  <a:solidFill>
                    <a:srgbClr val="FF0000"/>
                  </a:solidFill>
                  <a:latin typeface="微軟正黑體"/>
                  <a:ea typeface="微軟正黑體"/>
                </a:rPr>
                <a:t>僅供查閱</a:t>
              </a:r>
              <a:r>
                <a:rPr lang="en-US" sz="2000" b="0" strike="noStrike" spc="-1">
                  <a:solidFill>
                    <a:srgbClr val="FF0000"/>
                  </a:solidFill>
                  <a:latin typeface="微軟正黑體"/>
                  <a:ea typeface="微軟正黑體"/>
                </a:rPr>
                <a:t>)</a:t>
              </a:r>
              <a:endParaRPr lang="en-US" sz="2000" b="0" strike="noStrike" spc="-1">
                <a:latin typeface="Calibri"/>
              </a:endParaRPr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 bwMode="auto">
            <a:xfrm>
              <a:off x="2847083" y="3029636"/>
              <a:ext cx="540000" cy="50896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1</a:t>
              </a:r>
              <a:endParaRPr lang="zh-TW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 bwMode="auto">
          <a:xfrm>
            <a:off x="5772901" y="1710980"/>
            <a:ext cx="6275880" cy="4921174"/>
            <a:chOff x="5772901" y="1710980"/>
            <a:chExt cx="6275880" cy="4921174"/>
          </a:xfrm>
        </p:grpSpPr>
        <p:pic>
          <p:nvPicPr>
            <p:cNvPr id="7" name="圖片 1"/>
            <p:cNvPicPr/>
            <p:nvPr/>
          </p:nvPicPr>
          <p:blipFill>
            <a:blip r:embed="rId4"/>
            <a:stretch/>
          </p:blipFill>
          <p:spPr bwMode="auto">
            <a:xfrm>
              <a:off x="5772901" y="1710980"/>
              <a:ext cx="6275880" cy="3161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圖片 5"/>
            <p:cNvPicPr/>
            <p:nvPr/>
          </p:nvPicPr>
          <p:blipFill>
            <a:blip r:embed="rId5"/>
            <a:srcRect l="0" t="0" r="0" b="20924"/>
            <a:stretch/>
          </p:blipFill>
          <p:spPr bwMode="auto">
            <a:xfrm>
              <a:off x="7086693" y="2325257"/>
              <a:ext cx="3303720" cy="4306897"/>
            </a:xfrm>
            <a:prstGeom prst="rect">
              <a:avLst/>
            </a:prstGeom>
            <a:ln w="38100">
              <a:solidFill>
                <a:srgbClr val="FF00FF"/>
              </a:solidFill>
              <a:round/>
            </a:ln>
          </p:spPr>
        </p:pic>
        <p:grpSp>
          <p:nvGrpSpPr>
            <p:cNvPr id="15" name="群組 14"/>
            <p:cNvGrpSpPr/>
            <p:nvPr/>
          </p:nvGrpSpPr>
          <p:grpSpPr bwMode="auto">
            <a:xfrm>
              <a:off x="6568950" y="5706919"/>
              <a:ext cx="3200744" cy="540000"/>
              <a:chOff x="6568950" y="5706919"/>
              <a:chExt cx="3200744" cy="540000"/>
            </a:xfrm>
          </p:grpSpPr>
          <p:sp>
            <p:nvSpPr>
              <p:cNvPr id="9" name="圓角矩形 13"/>
              <p:cNvSpPr/>
              <p:nvPr/>
            </p:nvSpPr>
            <p:spPr bwMode="auto">
              <a:xfrm>
                <a:off x="6988694" y="5909777"/>
                <a:ext cx="2781000" cy="303480"/>
              </a:xfrm>
              <a:prstGeom prst="roundRect">
                <a:avLst>
                  <a:gd name="adj" fmla="val 16667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pPr>
                  <a:defRPr/>
                </a:pPr>
                <a:endParaRPr lang="zh-TW"/>
              </a:p>
            </p:txBody>
          </p:sp>
          <p:sp>
            <p:nvSpPr>
              <p:cNvPr id="14" name="橢圓 13"/>
              <p:cNvSpPr>
                <a:spLocks noChangeAspect="1"/>
              </p:cNvSpPr>
              <p:nvPr/>
            </p:nvSpPr>
            <p:spPr bwMode="auto">
              <a:xfrm>
                <a:off x="6568950" y="5706919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2</a:t>
                </a:r>
                <a:endParaRPr lang="zh-TW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9" name="箭號: 弧形下彎 18"/>
          <p:cNvSpPr/>
          <p:nvPr/>
        </p:nvSpPr>
        <p:spPr bwMode="auto">
          <a:xfrm rot="1963182" flipH="1">
            <a:off x="10176473" y="2493557"/>
            <a:ext cx="1314514" cy="47162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zh-TW"/>
              <a:t>填寫表單：首頁藍框數字→點選表單名稱</a:t>
            </a:r>
            <a:endParaRPr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>
          <a:xfrm>
            <a:off x="2638425" y="1731964"/>
            <a:ext cx="9563100" cy="10826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sz="2100"/>
              <a:t>給藥行為過程</a:t>
            </a:r>
            <a:r>
              <a:rPr lang="en-US" sz="2100"/>
              <a:t>-</a:t>
            </a:r>
            <a:r>
              <a:rPr lang="zh-TW" sz="2100"/>
              <a:t>護生版：請看完準備好</a:t>
            </a:r>
            <a:r>
              <a:rPr lang="en-US" sz="2100"/>
              <a:t>(</a:t>
            </a:r>
            <a:r>
              <a:rPr lang="zh-TW" sz="2100"/>
              <a:t>無需填寫</a:t>
            </a:r>
            <a:r>
              <a:rPr lang="en-US" sz="2100"/>
              <a:t>)</a:t>
            </a:r>
            <a:r>
              <a:rPr lang="zh-TW" sz="2100"/>
              <a:t>，再「提交」給老師</a:t>
            </a:r>
            <a:endParaRPr lang="en-US" sz="2100"/>
          </a:p>
          <a:p>
            <a:pPr>
              <a:lnSpc>
                <a:spcPct val="120000"/>
              </a:lnSpc>
              <a:defRPr/>
            </a:pPr>
            <a:r>
              <a:rPr lang="zh-TW" sz="2100"/>
              <a:t>學習歷程紀錄：可寫</a:t>
            </a:r>
            <a:r>
              <a:rPr lang="en-US" sz="2100"/>
              <a:t>10</a:t>
            </a:r>
            <a:r>
              <a:rPr lang="zh-TW" sz="2100"/>
              <a:t>位，隨時可暫存，「提交」時請確認老師名字輸入正確</a:t>
            </a:r>
            <a:endParaRPr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7175" y="1277939"/>
            <a:ext cx="2381250" cy="1990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57175" y="3268664"/>
            <a:ext cx="11350625" cy="327266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 bwMode="auto">
          <a:xfrm>
            <a:off x="0" y="270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314907" y="146957"/>
            <a:ext cx="11702922" cy="25376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/>
              <a:t>登入</a:t>
            </a:r>
            <a:r>
              <a:rPr lang="en-US"/>
              <a:t>—</a:t>
            </a:r>
            <a:r>
              <a:rPr lang="zh-TW"/>
              <a:t>請選擇</a:t>
            </a:r>
            <a:r>
              <a:rPr lang="zh-TW" b="1">
                <a:solidFill>
                  <a:srgbClr val="FF00FF"/>
                </a:solidFill>
              </a:rPr>
              <a:t>本機帳號</a:t>
            </a:r>
            <a:br>
              <a:rPr lang="en-US" b="1">
                <a:solidFill>
                  <a:srgbClr val="FF00FF"/>
                </a:solidFill>
              </a:rPr>
            </a:br>
            <a:r>
              <a:rPr lang="zh-TW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由</a:t>
            </a:r>
            <a:r>
              <a:rPr lang="zh-TW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本部</a:t>
            </a:r>
            <a:r>
              <a:rPr lang="zh-TW" sz="2400" b="1">
                <a:solidFill>
                  <a:srgbClr val="0070C0"/>
                </a:solidFill>
              </a:rPr>
              <a:t>督導長</a:t>
            </a:r>
            <a:r>
              <a:rPr lang="en-US" sz="2400" b="1">
                <a:solidFill>
                  <a:srgbClr val="0070C0"/>
                </a:solidFill>
              </a:rPr>
              <a:t>/</a:t>
            </a:r>
            <a:r>
              <a:rPr lang="zh-TW" sz="2400" b="1">
                <a:solidFill>
                  <a:srgbClr val="0070C0"/>
                </a:solidFill>
              </a:rPr>
              <a:t>護理</a:t>
            </a:r>
            <a:r>
              <a:rPr lang="zh-TW" sz="2400" b="1">
                <a:solidFill>
                  <a:srgbClr val="0070C0"/>
                </a:solidFill>
              </a:rPr>
              <a:t>長</a:t>
            </a:r>
            <a:r>
              <a:rPr lang="en-US" sz="2400" b="1">
                <a:solidFill>
                  <a:srgbClr val="0070C0"/>
                </a:solidFill>
              </a:rPr>
              <a:t>/</a:t>
            </a:r>
            <a:r>
              <a:rPr lang="zh-TW" sz="2400" b="1">
                <a:solidFill>
                  <a:srgbClr val="0070C0"/>
                </a:solidFill>
              </a:rPr>
              <a:t>護理師</a:t>
            </a:r>
            <a:r>
              <a:rPr lang="zh-TW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擔任實習指老師，單位續用「台大總院」，</a:t>
            </a:r>
            <a:b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zh-TW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進入後請</a:t>
            </a:r>
            <a:r>
              <a:rPr lang="zh-TW" sz="2400" b="1">
                <a:solidFill>
                  <a:srgbClr val="FF00FF"/>
                </a:solidFill>
              </a:rPr>
              <a:t>點選人頭像切換至「護理</a:t>
            </a:r>
            <a:r>
              <a:rPr lang="en-US" sz="2400" b="1">
                <a:solidFill>
                  <a:srgbClr val="FF00FF"/>
                </a:solidFill>
              </a:rPr>
              <a:t>UGY  </a:t>
            </a:r>
            <a:r>
              <a:rPr lang="zh-TW" sz="2400" b="1">
                <a:solidFill>
                  <a:srgbClr val="FF00FF"/>
                </a:solidFill>
              </a:rPr>
              <a:t>護理部」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zh-TW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見下頁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br>
              <a:rPr lang="en-US" sz="2400" b="1">
                <a:solidFill>
                  <a:srgbClr val="FF00FF"/>
                </a:solidFill>
              </a:rPr>
            </a:br>
            <a:r>
              <a:rPr lang="zh-TW" sz="2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新任教師請提供出生年月日、身分證字號、學校電話（總機及分機） 、手機，護理部陳雅芬組員會協助申請帳號</a:t>
            </a:r>
            <a:endParaRPr/>
          </a:p>
        </p:txBody>
      </p:sp>
      <p:grpSp>
        <p:nvGrpSpPr>
          <p:cNvPr id="12" name="群組 11"/>
          <p:cNvGrpSpPr/>
          <p:nvPr/>
        </p:nvGrpSpPr>
        <p:grpSpPr bwMode="auto">
          <a:xfrm>
            <a:off x="2862901" y="2684655"/>
            <a:ext cx="6298165" cy="3412682"/>
            <a:chOff x="5235249" y="2456428"/>
            <a:chExt cx="6956751" cy="3862388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5235249" y="2456428"/>
              <a:ext cx="6956751" cy="3862388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 bwMode="auto">
            <a:xfrm>
              <a:off x="7592121" y="5028476"/>
              <a:ext cx="42672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sz="2800" b="1">
                  <a:solidFill>
                    <a:srgbClr val="FF00FF"/>
                  </a:solidFill>
                  <a:latin typeface="+mj-ea"/>
                  <a:ea typeface="+mj-ea"/>
                </a:rPr>
                <a:t>西元生日年月日共</a:t>
              </a:r>
              <a:r>
                <a:rPr lang="en-US" sz="2800" b="1">
                  <a:solidFill>
                    <a:srgbClr val="FF00FF"/>
                  </a:solidFill>
                  <a:latin typeface="+mj-ea"/>
                  <a:ea typeface="+mj-ea"/>
                </a:rPr>
                <a:t>8</a:t>
              </a:r>
              <a:r>
                <a:rPr lang="zh-TW" sz="2800" b="1">
                  <a:solidFill>
                    <a:srgbClr val="FF00FF"/>
                  </a:solidFill>
                  <a:latin typeface="+mj-ea"/>
                  <a:ea typeface="+mj-ea"/>
                </a:rPr>
                <a:t>碼</a:t>
              </a:r>
              <a:endParaRPr/>
            </a:p>
          </p:txBody>
        </p:sp>
        <p:sp>
          <p:nvSpPr>
            <p:cNvPr id="11" name="文字方塊 10"/>
            <p:cNvSpPr txBox="1"/>
            <p:nvPr/>
          </p:nvSpPr>
          <p:spPr bwMode="auto">
            <a:xfrm>
              <a:off x="8220369" y="4284346"/>
              <a:ext cx="363895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sz="2800" b="1">
                  <a:solidFill>
                    <a:srgbClr val="FF00FF"/>
                  </a:solidFill>
                  <a:latin typeface="+mj-ea"/>
                  <a:ea typeface="+mj-ea"/>
                </a:rPr>
                <a:t>學生</a:t>
              </a:r>
              <a:r>
                <a:rPr lang="en-US" sz="2800" b="1">
                  <a:solidFill>
                    <a:srgbClr val="FF00FF"/>
                  </a:solidFill>
                  <a:latin typeface="+mj-ea"/>
                  <a:ea typeface="+mj-ea"/>
                </a:rPr>
                <a:t>-</a:t>
              </a:r>
              <a:r>
                <a:rPr lang="zh-TW" sz="2800" b="1">
                  <a:solidFill>
                    <a:srgbClr val="FF00FF"/>
                  </a:solidFill>
                  <a:latin typeface="+mj-ea"/>
                  <a:ea typeface="+mj-ea"/>
                </a:rPr>
                <a:t>等同</a:t>
              </a:r>
              <a:r>
                <a:rPr lang="en-US" sz="2800" b="1">
                  <a:solidFill>
                    <a:srgbClr val="FF00FF"/>
                  </a:solidFill>
                  <a:latin typeface="+mj-ea"/>
                  <a:ea typeface="+mj-ea"/>
                </a:rPr>
                <a:t>TMS</a:t>
              </a:r>
              <a:r>
                <a:rPr lang="zh-TW" sz="2800" b="1">
                  <a:solidFill>
                    <a:srgbClr val="FF00FF"/>
                  </a:solidFill>
                  <a:latin typeface="+mj-ea"/>
                </a:rPr>
                <a:t>帳號</a:t>
              </a:r>
              <a:endParaRPr lang="zh-TW" sz="2800" b="1">
                <a:solidFill>
                  <a:srgbClr val="FF00FF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rcRect l="0" t="0" r="0" b="43064"/>
          <a:stretch/>
        </p:blipFill>
        <p:spPr bwMode="auto">
          <a:xfrm>
            <a:off x="226444" y="160727"/>
            <a:ext cx="7391400" cy="3329796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 bwMode="auto">
          <a:xfrm>
            <a:off x="623259" y="3173453"/>
            <a:ext cx="7153814" cy="3320581"/>
            <a:chOff x="623259" y="3173453"/>
            <a:chExt cx="7153814" cy="332058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623259" y="3173453"/>
              <a:ext cx="7153814" cy="3320581"/>
            </a:xfrm>
            <a:prstGeom prst="rect">
              <a:avLst/>
            </a:prstGeom>
          </p:spPr>
        </p:pic>
        <p:sp>
          <p:nvSpPr>
            <p:cNvPr id="6" name="橢圓 5"/>
            <p:cNvSpPr/>
            <p:nvPr/>
          </p:nvSpPr>
          <p:spPr bwMode="auto">
            <a:xfrm>
              <a:off x="3122762" y="4123426"/>
              <a:ext cx="799382" cy="1897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/>
            </a:p>
          </p:txBody>
        </p:sp>
      </p:grpSp>
      <p:sp>
        <p:nvSpPr>
          <p:cNvPr id="8" name="橢圓 7"/>
          <p:cNvSpPr/>
          <p:nvPr/>
        </p:nvSpPr>
        <p:spPr bwMode="auto">
          <a:xfrm>
            <a:off x="2829464" y="5900468"/>
            <a:ext cx="914400" cy="909398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9" name="矩形 8"/>
          <p:cNvSpPr/>
          <p:nvPr/>
        </p:nvSpPr>
        <p:spPr bwMode="auto">
          <a:xfrm>
            <a:off x="5934974" y="978647"/>
            <a:ext cx="5840801" cy="208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TW" sz="3600" b="1"/>
              <a:t>給藥行為過程</a:t>
            </a:r>
            <a:r>
              <a:rPr lang="en-US" sz="3600" b="1"/>
              <a:t>-</a:t>
            </a:r>
            <a:r>
              <a:rPr lang="zh-TW" sz="3600" b="1"/>
              <a:t>護生版</a:t>
            </a:r>
            <a:r>
              <a:rPr lang="zh-TW" sz="3600"/>
              <a:t>：</a:t>
            </a:r>
            <a:br>
              <a:rPr lang="en-US" sz="3600"/>
            </a:br>
            <a:r>
              <a:rPr lang="zh-TW" sz="3600"/>
              <a:t>請看完準備好</a:t>
            </a:r>
            <a:r>
              <a:rPr lang="en-US" sz="3600"/>
              <a:t>(</a:t>
            </a:r>
            <a:r>
              <a:rPr lang="zh-TW" sz="3600"/>
              <a:t>無需填寫</a:t>
            </a:r>
            <a:r>
              <a:rPr lang="en-US" sz="3600"/>
              <a:t>)</a:t>
            </a:r>
            <a:r>
              <a:rPr lang="zh-TW" sz="3600"/>
              <a:t>，再「</a:t>
            </a:r>
            <a:r>
              <a:rPr lang="zh-TW" sz="3600" b="1">
                <a:solidFill>
                  <a:srgbClr val="FF00FF"/>
                </a:solidFill>
              </a:rPr>
              <a:t>提交</a:t>
            </a:r>
            <a:r>
              <a:rPr lang="zh-TW" sz="3600"/>
              <a:t>」給老師</a:t>
            </a:r>
            <a:endParaRPr lang="en-US" sz="3600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0" y="270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163286" y="365125"/>
            <a:ext cx="1240971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b="1">
                <a:solidFill>
                  <a:schemeClr val="accent1">
                    <a:lumMod val="60000"/>
                    <a:lumOff val="40000"/>
                  </a:schemeClr>
                </a:solidFill>
              </a:rPr>
              <a:t>登入後請</a:t>
            </a:r>
            <a:r>
              <a:rPr lang="zh-TW" b="1">
                <a:solidFill>
                  <a:srgbClr val="FF00FF"/>
                </a:solidFill>
              </a:rPr>
              <a:t>點選人頭像切換至「護理</a:t>
            </a:r>
            <a:r>
              <a:rPr lang="en-US" b="1">
                <a:solidFill>
                  <a:srgbClr val="FF00FF"/>
                </a:solidFill>
              </a:rPr>
              <a:t>UGY  </a:t>
            </a:r>
            <a:r>
              <a:rPr lang="zh-TW" b="1">
                <a:solidFill>
                  <a:srgbClr val="FF00FF"/>
                </a:solidFill>
              </a:rPr>
              <a:t>護理部」</a:t>
            </a:r>
            <a:endParaRPr lang="zh-TW"/>
          </a:p>
        </p:txBody>
      </p:sp>
      <p:grpSp>
        <p:nvGrpSpPr>
          <p:cNvPr id="7" name="群組 6"/>
          <p:cNvGrpSpPr/>
          <p:nvPr/>
        </p:nvGrpSpPr>
        <p:grpSpPr bwMode="auto">
          <a:xfrm>
            <a:off x="636813" y="1690688"/>
            <a:ext cx="5578929" cy="1785636"/>
            <a:chOff x="6613071" y="2530929"/>
            <a:chExt cx="5578929" cy="178563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6613071" y="2646306"/>
              <a:ext cx="5072743" cy="716152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 bwMode="auto">
            <a:xfrm>
              <a:off x="6825342" y="3362458"/>
              <a:ext cx="536665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sz="2800" b="1">
                  <a:solidFill>
                    <a:srgbClr val="FF00FF"/>
                  </a:solidFill>
                  <a:latin typeface="+mj-ea"/>
                  <a:ea typeface="+mj-ea"/>
                </a:rPr>
                <a:t>登入後，請點頭像切換身分至</a:t>
              </a:r>
              <a:br>
                <a:rPr lang="en-US" sz="2800" b="1">
                  <a:solidFill>
                    <a:srgbClr val="FF00FF"/>
                  </a:solidFill>
                  <a:latin typeface="+mj-ea"/>
                  <a:ea typeface="+mj-ea"/>
                </a:rPr>
              </a:br>
              <a:r>
                <a:rPr lang="en-US" sz="2800" b="1">
                  <a:solidFill>
                    <a:srgbClr val="FF00FF"/>
                  </a:solidFill>
                  <a:latin typeface="+mj-ea"/>
                  <a:ea typeface="+mj-ea"/>
                </a:rPr>
                <a:t>              </a:t>
              </a:r>
              <a:r>
                <a:rPr lang="zh-TW" sz="2800" b="1">
                  <a:solidFill>
                    <a:srgbClr val="FF00FF"/>
                  </a:solidFill>
                  <a:latin typeface="+mj-ea"/>
                  <a:ea typeface="+mj-ea"/>
                </a:rPr>
                <a:t>「護理</a:t>
              </a:r>
              <a:r>
                <a:rPr lang="en-US" sz="2800" b="1">
                  <a:solidFill>
                    <a:srgbClr val="FF00FF"/>
                  </a:solidFill>
                  <a:latin typeface="+mj-ea"/>
                  <a:ea typeface="+mj-ea"/>
                </a:rPr>
                <a:t>UGY  </a:t>
              </a:r>
              <a:r>
                <a:rPr lang="zh-TW" sz="2800" b="1">
                  <a:solidFill>
                    <a:srgbClr val="FF00FF"/>
                  </a:solidFill>
                  <a:latin typeface="+mj-ea"/>
                  <a:ea typeface="+mj-ea"/>
                </a:rPr>
                <a:t>護理部」</a:t>
              </a:r>
              <a:endParaRPr/>
            </a:p>
          </p:txBody>
        </p:sp>
        <p:sp>
          <p:nvSpPr>
            <p:cNvPr id="6" name="橢圓 5"/>
            <p:cNvSpPr/>
            <p:nvPr/>
          </p:nvSpPr>
          <p:spPr bwMode="auto">
            <a:xfrm>
              <a:off x="9535886" y="2530929"/>
              <a:ext cx="816428" cy="831529"/>
            </a:xfrm>
            <a:prstGeom prst="ellipse">
              <a:avLst/>
            </a:prstGeom>
            <a:noFill/>
            <a:ln w="762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/>
            </a:p>
          </p:txBody>
        </p:sp>
      </p:grpSp>
      <p:graphicFrame>
        <p:nvGraphicFramePr>
          <p:cNvPr id="8" name="物件 7"/>
          <p:cNvGraphicFramePr>
            <a:graphicFrameLocks xmlns:a="http://schemas.openxmlformats.org/drawingml/2006/main" noChangeAspect="1"/>
          </p:cNvGraphicFramePr>
          <p:nvPr/>
        </p:nvGraphicFramePr>
        <p:xfrm>
          <a:off x="163286" y="3619180"/>
          <a:ext cx="12011919" cy="1941209"/>
        </p:xfrm>
        <a:graphic>
          <a:graphicData uri="http://schemas.openxmlformats.org/presentationml/2006/ole">
            <p:oleObj name="oleObj" r:id="rId5" imgW="8731885" imgH="1411605" progId="Paint.Picture.1">
              <p:embed/>
              <p:pic>
                <p:nvPicPr>
                  <p:cNvPr id="8" name="物件 7"/>
                  <p:cNvPicPr/>
                  <p:nvPr/>
                </p:nvPicPr>
                <p:blipFill>
                  <a:blip r:embed="rId4"/>
                  <a:stretch/>
                </p:blipFill>
                <p:spPr bwMode="auto">
                  <a:xfrm>
                    <a:off x="163286" y="3619180"/>
                    <a:ext cx="12011919" cy="1941209"/>
                  </a:xfrm>
                  <a:prstGeom prst="rect">
                    <a:avLst/>
                  </a:prstGeom>
                </p:spPr>
              </p:pic>
            </p:oleObj>
          </a:graphicData>
        </a:graphic>
      </p:graphicFrame>
      <p:sp>
        <p:nvSpPr>
          <p:cNvPr id="9" name="橢圓 8"/>
          <p:cNvSpPr>
            <a:spLocks noChangeAspect="1"/>
          </p:cNvSpPr>
          <p:nvPr/>
        </p:nvSpPr>
        <p:spPr bwMode="auto">
          <a:xfrm>
            <a:off x="3967842" y="1444629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1</a:t>
            </a:r>
            <a:endParaRPr lang="zh-TW" sz="44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橢圓 9"/>
          <p:cNvSpPr>
            <a:spLocks noChangeAspect="1"/>
          </p:cNvSpPr>
          <p:nvPr/>
        </p:nvSpPr>
        <p:spPr bwMode="auto">
          <a:xfrm>
            <a:off x="9688285" y="3619180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2</a:t>
            </a:r>
            <a:endParaRPr lang="zh-TW" sz="44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橢圓 10"/>
          <p:cNvSpPr>
            <a:spLocks noChangeAspect="1"/>
          </p:cNvSpPr>
          <p:nvPr/>
        </p:nvSpPr>
        <p:spPr bwMode="auto">
          <a:xfrm>
            <a:off x="11059885" y="4352442"/>
            <a:ext cx="540000" cy="54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 bwMode="auto">
          <a:xfrm>
            <a:off x="6644136" y="1825625"/>
            <a:ext cx="5346581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sz="3600" b="1"/>
              <a:t>護生實習個案分配暨</a:t>
            </a:r>
            <a:br>
              <a:rPr lang="en-US" sz="3600" b="1"/>
            </a:br>
            <a:r>
              <a:rPr lang="zh-TW" sz="3600" b="1"/>
              <a:t>學習歷程紀錄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zh-TW"/>
              <a:t>可寫</a:t>
            </a:r>
            <a:r>
              <a:rPr lang="en-US"/>
              <a:t>10</a:t>
            </a:r>
            <a:r>
              <a:rPr lang="zh-TW"/>
              <a:t>位</a:t>
            </a:r>
            <a:endParaRPr lang="en-US"/>
          </a:p>
          <a:p>
            <a:pPr>
              <a:lnSpc>
                <a:spcPct val="100000"/>
              </a:lnSpc>
              <a:defRPr/>
            </a:pPr>
            <a:r>
              <a:rPr lang="zh-TW"/>
              <a:t>隨時可</a:t>
            </a:r>
            <a:r>
              <a:rPr lang="zh-TW" b="1">
                <a:solidFill>
                  <a:srgbClr val="FF00FF"/>
                </a:solidFill>
              </a:rPr>
              <a:t>暫存</a:t>
            </a:r>
            <a:endParaRPr lang="en-US" b="1">
              <a:solidFill>
                <a:srgbClr val="FF00FF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zh-TW"/>
              <a:t>老師名字輸入時，請確認系統有正確顯示後，再按「</a:t>
            </a:r>
            <a:r>
              <a:rPr lang="zh-TW" b="1">
                <a:solidFill>
                  <a:srgbClr val="FF00FF"/>
                </a:solidFill>
              </a:rPr>
              <a:t>提交</a:t>
            </a:r>
            <a:r>
              <a:rPr lang="zh-TW"/>
              <a:t>」</a:t>
            </a:r>
            <a:endParaRPr/>
          </a:p>
          <a:p>
            <a:pPr>
              <a:defRPr/>
            </a:pPr>
            <a:endParaRPr 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rcRect l="-268" t="-468" r="268" b="7093"/>
          <a:stretch/>
        </p:blipFill>
        <p:spPr bwMode="auto">
          <a:xfrm>
            <a:off x="0" y="0"/>
            <a:ext cx="6419850" cy="68838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rcRect l="3391" t="0" r="0" b="0"/>
          <a:stretch/>
        </p:blipFill>
        <p:spPr bwMode="auto">
          <a:xfrm>
            <a:off x="4226943" y="5235336"/>
            <a:ext cx="5447582" cy="139065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橢圓 5"/>
          <p:cNvSpPr/>
          <p:nvPr/>
        </p:nvSpPr>
        <p:spPr bwMode="auto">
          <a:xfrm>
            <a:off x="6074793" y="5857201"/>
            <a:ext cx="914400" cy="909398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7" name="橢圓 6"/>
          <p:cNvSpPr/>
          <p:nvPr/>
        </p:nvSpPr>
        <p:spPr bwMode="auto">
          <a:xfrm>
            <a:off x="7778298" y="5235336"/>
            <a:ext cx="1896226" cy="1390650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8" name="文字方塊 7"/>
          <p:cNvSpPr txBox="1"/>
          <p:nvPr/>
        </p:nvSpPr>
        <p:spPr bwMode="auto">
          <a:xfrm>
            <a:off x="8123355" y="5823020"/>
            <a:ext cx="1382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000" b="1">
                <a:solidFill>
                  <a:srgbClr val="FF00FF"/>
                </a:solidFill>
              </a:rPr>
              <a:t>系統正確</a:t>
            </a:r>
            <a:br>
              <a:rPr lang="en-US" sz="2000" b="1">
                <a:solidFill>
                  <a:srgbClr val="FF00FF"/>
                </a:solidFill>
              </a:rPr>
            </a:br>
            <a:r>
              <a:rPr lang="zh-TW" sz="2000" b="1">
                <a:solidFill>
                  <a:srgbClr val="FF00FF"/>
                </a:solidFill>
              </a:rPr>
              <a:t>顯示姓名</a:t>
            </a:r>
            <a:endParaRPr/>
          </a:p>
        </p:txBody>
      </p:sp>
      <p:sp>
        <p:nvSpPr>
          <p:cNvPr id="9" name="文字方塊 8"/>
          <p:cNvSpPr txBox="1"/>
          <p:nvPr/>
        </p:nvSpPr>
        <p:spPr bwMode="auto">
          <a:xfrm>
            <a:off x="0" y="-5099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680243" y="365125"/>
            <a:ext cx="11697611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sz="4000"/>
              <a:t>前後測評估：首頁橘框數字→點選數字→選學年度</a:t>
            </a:r>
            <a:endParaRPr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4931" y="1348023"/>
            <a:ext cx="4581525" cy="1866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0243" y="3214923"/>
            <a:ext cx="3390900" cy="15906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666455" y="2409146"/>
            <a:ext cx="7346461" cy="4021785"/>
          </a:xfrm>
          <a:prstGeom prst="rect">
            <a:avLst/>
          </a:prstGeom>
        </p:spPr>
      </p:pic>
      <p:sp>
        <p:nvSpPr>
          <p:cNvPr id="8" name="橢圓 7"/>
          <p:cNvSpPr>
            <a:spLocks noChangeAspect="1"/>
          </p:cNvSpPr>
          <p:nvPr/>
        </p:nvSpPr>
        <p:spPr bwMode="auto">
          <a:xfrm>
            <a:off x="5509347" y="3308229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1</a:t>
            </a:r>
            <a:endParaRPr lang="zh-TW" sz="32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橢圓 8"/>
          <p:cNvSpPr>
            <a:spLocks noChangeAspect="1"/>
          </p:cNvSpPr>
          <p:nvPr/>
        </p:nvSpPr>
        <p:spPr bwMode="auto">
          <a:xfrm>
            <a:off x="5764384" y="3633564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2</a:t>
            </a:r>
            <a:endParaRPr lang="zh-TW" sz="32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橢圓 9"/>
          <p:cNvSpPr>
            <a:spLocks noChangeAspect="1"/>
          </p:cNvSpPr>
          <p:nvPr/>
        </p:nvSpPr>
        <p:spPr bwMode="auto">
          <a:xfrm>
            <a:off x="7394965" y="3142420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3</a:t>
            </a:r>
            <a:endParaRPr lang="zh-TW" sz="32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橢圓 10"/>
          <p:cNvSpPr>
            <a:spLocks noChangeAspect="1"/>
          </p:cNvSpPr>
          <p:nvPr/>
        </p:nvSpPr>
        <p:spPr bwMode="auto">
          <a:xfrm>
            <a:off x="6719217" y="6099315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5</a:t>
            </a:r>
            <a:endParaRPr lang="zh-TW" sz="32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 bwMode="auto">
          <a:xfrm>
            <a:off x="7726581" y="2028753"/>
            <a:ext cx="5633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線上測驗專區→測驗查詢</a:t>
            </a:r>
            <a:b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→選學年度→查詢</a:t>
            </a:r>
            <a:b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</a:b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→可看成績</a:t>
            </a:r>
            <a:r>
              <a:rPr lang="en-US" sz="2800" b="1">
                <a:solidFill>
                  <a:srgbClr val="C00000"/>
                </a:solidFill>
                <a:latin typeface="+mj-ea"/>
                <a:ea typeface="+mj-ea"/>
              </a:rPr>
              <a:t>+</a:t>
            </a:r>
            <a:r>
              <a:rPr lang="zh-TW" sz="2800" b="1">
                <a:solidFill>
                  <a:srgbClr val="FF00FF"/>
                </a:solidFill>
                <a:latin typeface="+mj-ea"/>
              </a:rPr>
              <a:t>檢視</a:t>
            </a: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答題狀況</a:t>
            </a:r>
            <a:endParaRPr/>
          </a:p>
        </p:txBody>
      </p:sp>
      <p:sp>
        <p:nvSpPr>
          <p:cNvPr id="13" name="文字方塊 12"/>
          <p:cNvSpPr txBox="1"/>
          <p:nvPr/>
        </p:nvSpPr>
        <p:spPr bwMode="auto">
          <a:xfrm>
            <a:off x="0" y="270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學生畫面</a:t>
            </a:r>
            <a:endParaRPr/>
          </a:p>
        </p:txBody>
      </p:sp>
      <p:sp>
        <p:nvSpPr>
          <p:cNvPr id="14" name="橢圓 13"/>
          <p:cNvSpPr>
            <a:spLocks noChangeAspect="1"/>
          </p:cNvSpPr>
          <p:nvPr/>
        </p:nvSpPr>
        <p:spPr bwMode="auto">
          <a:xfrm>
            <a:off x="7394965" y="5079016"/>
            <a:ext cx="331616" cy="3316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rPr>
              <a:t>4</a:t>
            </a:r>
            <a:endParaRPr lang="zh-TW" sz="3200">
              <a:ln>
                <a:solidFill>
                  <a:srgbClr val="FF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橢圓 15"/>
          <p:cNvSpPr/>
          <p:nvPr/>
        </p:nvSpPr>
        <p:spPr bwMode="auto">
          <a:xfrm>
            <a:off x="3334626" y="3799372"/>
            <a:ext cx="689449" cy="515379"/>
          </a:xfrm>
          <a:prstGeom prst="ellipse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/>
          </a:p>
        </p:txBody>
      </p:sp>
      <p:sp>
        <p:nvSpPr>
          <p:cNvPr id="17" name="文字方塊 16"/>
          <p:cNvSpPr txBox="1"/>
          <p:nvPr/>
        </p:nvSpPr>
        <p:spPr bwMode="auto">
          <a:xfrm>
            <a:off x="1028207" y="4625027"/>
            <a:ext cx="3335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→選學年度</a:t>
            </a: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→查詢</a:t>
            </a:r>
            <a:endParaRPr lang="en-US" sz="2800" b="1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→作答</a:t>
            </a:r>
            <a:endParaRPr/>
          </a:p>
        </p:txBody>
      </p:sp>
      <p:sp>
        <p:nvSpPr>
          <p:cNvPr id="18" name="橢圓 17"/>
          <p:cNvSpPr>
            <a:spLocks noChangeAspect="1"/>
          </p:cNvSpPr>
          <p:nvPr/>
        </p:nvSpPr>
        <p:spPr bwMode="auto">
          <a:xfrm>
            <a:off x="3677093" y="2129967"/>
            <a:ext cx="331616" cy="33161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</a:rPr>
              <a:t>1</a:t>
            </a:r>
            <a:endParaRPr lang="zh-TW" sz="3200">
              <a:solidFill>
                <a:srgbClr val="002060"/>
              </a:solidFill>
            </a:endParaRPr>
          </a:p>
        </p:txBody>
      </p:sp>
      <p:sp>
        <p:nvSpPr>
          <p:cNvPr id="19" name="橢圓 18"/>
          <p:cNvSpPr>
            <a:spLocks noChangeAspect="1"/>
          </p:cNvSpPr>
          <p:nvPr/>
        </p:nvSpPr>
        <p:spPr bwMode="auto">
          <a:xfrm>
            <a:off x="3918287" y="3881018"/>
            <a:ext cx="285307" cy="33161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>
                <a:solidFill>
                  <a:srgbClr val="002060"/>
                </a:solidFill>
              </a:rPr>
              <a:t>2</a:t>
            </a:r>
            <a:endParaRPr lang="zh-TW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220338" y="251840"/>
            <a:ext cx="11799064" cy="1325563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zh-TW">
                <a:latin typeface="+mj-ea"/>
              </a:rPr>
              <a:t>會議安排</a:t>
            </a:r>
            <a:r>
              <a:rPr lang="en-US">
                <a:latin typeface="+mj-ea"/>
              </a:rPr>
              <a:t>/</a:t>
            </a:r>
            <a:r>
              <a:rPr lang="zh-TW">
                <a:latin typeface="+mj-ea"/>
              </a:rPr>
              <a:t>點名</a:t>
            </a:r>
            <a:r>
              <a:rPr lang="en-US">
                <a:latin typeface="+mj-ea"/>
              </a:rPr>
              <a:t>(</a:t>
            </a:r>
            <a:r>
              <a:rPr lang="zh-TW">
                <a:latin typeface="+mj-ea"/>
              </a:rPr>
              <a:t>新增</a:t>
            </a:r>
            <a:r>
              <a:rPr lang="en-US">
                <a:latin typeface="+mj-ea"/>
              </a:rPr>
              <a:t>)</a:t>
            </a:r>
            <a:r>
              <a:rPr lang="zh-TW">
                <a:latin typeface="+mj-ea"/>
              </a:rPr>
              <a:t>：</a:t>
            </a:r>
            <a:r>
              <a:rPr lang="en-US">
                <a:latin typeface="+mj-ea"/>
              </a:rPr>
              <a:t>1</a:t>
            </a:r>
            <a:r>
              <a:rPr lang="zh-TW">
                <a:latin typeface="+mj-ea"/>
              </a:rPr>
              <a:t>→</a:t>
            </a:r>
            <a:r>
              <a:rPr lang="en-US">
                <a:latin typeface="+mj-ea"/>
              </a:rPr>
              <a:t>2</a:t>
            </a:r>
            <a:r>
              <a:rPr lang="zh-TW">
                <a:latin typeface="+mj-ea"/>
              </a:rPr>
              <a:t>→</a:t>
            </a:r>
            <a:r>
              <a:rPr lang="en-US">
                <a:latin typeface="+mj-ea"/>
              </a:rPr>
              <a:t>3</a:t>
            </a:r>
            <a:r>
              <a:rPr lang="zh-TW">
                <a:latin typeface="+mj-ea"/>
              </a:rPr>
              <a:t>→</a:t>
            </a:r>
            <a:r>
              <a:rPr lang="en-US">
                <a:latin typeface="+mj-ea"/>
              </a:rPr>
              <a:t>4</a:t>
            </a:r>
            <a:br>
              <a:rPr lang="en-US">
                <a:latin typeface="+mj-ea"/>
              </a:rPr>
            </a:br>
            <a:r>
              <a:rPr lang="zh-TW">
                <a:latin typeface="+mj-ea"/>
              </a:rPr>
              <a:t>會議安排</a:t>
            </a:r>
            <a:r>
              <a:rPr lang="en-US">
                <a:latin typeface="+mj-ea"/>
              </a:rPr>
              <a:t>/</a:t>
            </a:r>
            <a:r>
              <a:rPr lang="zh-TW">
                <a:latin typeface="+mj-ea"/>
              </a:rPr>
              <a:t>點名</a:t>
            </a:r>
            <a:r>
              <a:rPr lang="en-US">
                <a:latin typeface="+mj-ea"/>
              </a:rPr>
              <a:t>(</a:t>
            </a:r>
            <a:r>
              <a:rPr lang="zh-TW">
                <a:latin typeface="+mj-ea"/>
              </a:rPr>
              <a:t>查詢</a:t>
            </a:r>
            <a:r>
              <a:rPr lang="en-US">
                <a:latin typeface="+mj-ea"/>
              </a:rPr>
              <a:t>)</a:t>
            </a:r>
            <a:r>
              <a:rPr lang="zh-TW">
                <a:latin typeface="+mj-ea"/>
              </a:rPr>
              <a:t> ：</a:t>
            </a:r>
            <a:r>
              <a:rPr lang="en-US">
                <a:latin typeface="+mj-ea"/>
              </a:rPr>
              <a:t> 1</a:t>
            </a:r>
            <a:r>
              <a:rPr lang="zh-TW">
                <a:latin typeface="+mj-ea"/>
              </a:rPr>
              <a:t>→</a:t>
            </a:r>
            <a:r>
              <a:rPr lang="en-US">
                <a:latin typeface="+mj-ea"/>
              </a:rPr>
              <a:t>2</a:t>
            </a:r>
            <a:r>
              <a:rPr lang="zh-TW">
                <a:latin typeface="+mj-ea"/>
              </a:rPr>
              <a:t>→</a:t>
            </a:r>
            <a:r>
              <a:rPr lang="en-US">
                <a:latin typeface="+mj-ea"/>
              </a:rPr>
              <a:t>3</a:t>
            </a:r>
            <a:r>
              <a:rPr lang="zh-TW">
                <a:latin typeface="+mj-ea"/>
              </a:rPr>
              <a:t>→</a:t>
            </a:r>
            <a:r>
              <a:rPr lang="en-US">
                <a:latin typeface="+mj-ea"/>
              </a:rPr>
              <a:t>3a</a:t>
            </a:r>
            <a:r>
              <a:rPr lang="zh-TW">
                <a:latin typeface="+mj-ea"/>
              </a:rPr>
              <a:t>→</a:t>
            </a:r>
            <a:r>
              <a:rPr lang="en-US">
                <a:latin typeface="+mj-ea"/>
              </a:rPr>
              <a:t>4</a:t>
            </a:r>
            <a:endParaRPr lang="zh-TW">
              <a:latin typeface="+mj-ea"/>
            </a:endParaRPr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9303965" y="1583006"/>
            <a:ext cx="28880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FF00FF"/>
                </a:solidFill>
                <a:latin typeface="+mj-ea"/>
                <a:ea typeface="+mj-ea"/>
              </a:rPr>
              <a:t>請老師新增會議</a:t>
            </a:r>
            <a:endParaRPr/>
          </a:p>
        </p:txBody>
      </p:sp>
      <p:sp>
        <p:nvSpPr>
          <p:cNvPr id="11" name="文字方塊 10"/>
          <p:cNvSpPr txBox="1"/>
          <p:nvPr/>
        </p:nvSpPr>
        <p:spPr bwMode="auto">
          <a:xfrm>
            <a:off x="-1" y="1"/>
            <a:ext cx="35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sz="2800" b="1">
                <a:solidFill>
                  <a:srgbClr val="C00000"/>
                </a:solidFill>
                <a:latin typeface="+mj-ea"/>
                <a:ea typeface="+mj-ea"/>
              </a:rPr>
              <a:t>護長／學校老師畫面</a:t>
            </a:r>
            <a:endParaRPr/>
          </a:p>
        </p:txBody>
      </p:sp>
      <p:sp>
        <p:nvSpPr>
          <p:cNvPr id="13" name="文字方塊 12"/>
          <p:cNvSpPr txBox="1"/>
          <p:nvPr/>
        </p:nvSpPr>
        <p:spPr bwMode="auto">
          <a:xfrm>
            <a:off x="8210073" y="2721160"/>
            <a:ext cx="3891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zh-TW" sz="2400" b="1">
                <a:solidFill>
                  <a:srgbClr val="0070C0"/>
                </a:solidFill>
                <a:latin typeface="+mj-ea"/>
                <a:ea typeface="+mj-ea"/>
              </a:rPr>
              <a:t>需點名後＆會議時間開始，紀錄者才會收到表單</a:t>
            </a:r>
            <a:endParaRPr lang="en-US" sz="2400" b="1">
              <a:solidFill>
                <a:srgbClr val="0070C0"/>
              </a:solidFill>
              <a:latin typeface="+mj-ea"/>
              <a:ea typeface="+mj-ea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zh-TW" sz="2400" b="1">
                <a:solidFill>
                  <a:srgbClr val="0070C0"/>
                </a:solidFill>
              </a:rPr>
              <a:t>表單簽核流程</a:t>
            </a:r>
            <a:r>
              <a:rPr lang="zh-TW" sz="2400">
                <a:solidFill>
                  <a:srgbClr val="0070C0"/>
                </a:solidFill>
              </a:rPr>
              <a:t>：</a:t>
            </a:r>
            <a:br>
              <a:rPr lang="en-US" sz="2400">
                <a:solidFill>
                  <a:srgbClr val="0070C0"/>
                </a:solidFill>
              </a:rPr>
            </a:br>
            <a:r>
              <a:rPr lang="zh-TW" sz="2400">
                <a:solidFill>
                  <a:srgbClr val="0070C0"/>
                </a:solidFill>
              </a:rPr>
              <a:t>會議記錄人員→護理長</a:t>
            </a:r>
            <a:r>
              <a:rPr lang="en-US" sz="2400" b="1">
                <a:solidFill>
                  <a:srgbClr val="C00000"/>
                </a:solidFill>
              </a:rPr>
              <a:t>(</a:t>
            </a:r>
            <a:r>
              <a:rPr lang="zh-TW" sz="2400" b="1">
                <a:solidFill>
                  <a:srgbClr val="C00000"/>
                </a:solidFill>
              </a:rPr>
              <a:t>有修改權限</a:t>
            </a:r>
            <a:r>
              <a:rPr lang="en-US" sz="2400" b="1">
                <a:solidFill>
                  <a:srgbClr val="C00000"/>
                </a:solidFill>
              </a:rPr>
              <a:t>)</a:t>
            </a:r>
            <a:r>
              <a:rPr lang="en-US" sz="2400">
                <a:solidFill>
                  <a:srgbClr val="0070C0"/>
                </a:solidFill>
              </a:rPr>
              <a:t>→</a:t>
            </a:r>
            <a:r>
              <a:rPr lang="zh-TW" sz="2400">
                <a:solidFill>
                  <a:srgbClr val="0070C0"/>
                </a:solidFill>
              </a:rPr>
              <a:t>區域督導長</a:t>
            </a:r>
            <a:r>
              <a:rPr lang="en-US" sz="2400">
                <a:solidFill>
                  <a:srgbClr val="0070C0"/>
                </a:solidFill>
              </a:rPr>
              <a:t>→</a:t>
            </a:r>
            <a:r>
              <a:rPr lang="zh-TW" sz="2400">
                <a:solidFill>
                  <a:srgbClr val="0070C0"/>
                </a:solidFill>
              </a:rPr>
              <a:t>教學督導長</a:t>
            </a:r>
            <a:r>
              <a:rPr lang="en-US" sz="2400">
                <a:solidFill>
                  <a:srgbClr val="0070C0"/>
                </a:solidFill>
              </a:rPr>
              <a:t>→</a:t>
            </a:r>
            <a:r>
              <a:rPr lang="zh-TW" sz="2400">
                <a:solidFill>
                  <a:srgbClr val="0070C0"/>
                </a:solidFill>
              </a:rPr>
              <a:t>教學副主任</a:t>
            </a:r>
            <a:endParaRPr lang="zh-TW" sz="24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14" name="群組 13"/>
          <p:cNvGrpSpPr/>
          <p:nvPr/>
        </p:nvGrpSpPr>
        <p:grpSpPr bwMode="auto">
          <a:xfrm>
            <a:off x="237166" y="1789976"/>
            <a:ext cx="7767734" cy="4762499"/>
            <a:chOff x="149031" y="1635740"/>
            <a:chExt cx="7767734" cy="476249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rcRect l="0" t="0" r="12075" b="22819"/>
            <a:stretch/>
          </p:blipFill>
          <p:spPr bwMode="auto">
            <a:xfrm>
              <a:off x="149031" y="1635740"/>
              <a:ext cx="7767734" cy="4762499"/>
            </a:xfrm>
            <a:prstGeom prst="rect">
              <a:avLst/>
            </a:prstGeom>
          </p:spPr>
        </p:pic>
        <p:grpSp>
          <p:nvGrpSpPr>
            <p:cNvPr id="12" name="群組 11"/>
            <p:cNvGrpSpPr/>
            <p:nvPr/>
          </p:nvGrpSpPr>
          <p:grpSpPr bwMode="auto">
            <a:xfrm>
              <a:off x="1260655" y="2701151"/>
              <a:ext cx="6474251" cy="3351068"/>
              <a:chOff x="1260655" y="2701151"/>
              <a:chExt cx="6474251" cy="3351068"/>
            </a:xfrm>
          </p:grpSpPr>
          <p:sp>
            <p:nvSpPr>
              <p:cNvPr id="6" name="橢圓 5"/>
              <p:cNvSpPr>
                <a:spLocks noChangeAspect="1"/>
              </p:cNvSpPr>
              <p:nvPr/>
            </p:nvSpPr>
            <p:spPr bwMode="auto">
              <a:xfrm>
                <a:off x="1260655" y="2701151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1</a:t>
                </a:r>
                <a:endParaRPr lang="zh-TW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橢圓 6"/>
              <p:cNvSpPr>
                <a:spLocks noChangeAspect="1"/>
              </p:cNvSpPr>
              <p:nvPr/>
            </p:nvSpPr>
            <p:spPr bwMode="auto">
              <a:xfrm>
                <a:off x="1800655" y="3106088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2</a:t>
                </a:r>
                <a:endParaRPr lang="zh-TW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橢圓 7"/>
              <p:cNvSpPr>
                <a:spLocks noChangeAspect="1"/>
              </p:cNvSpPr>
              <p:nvPr/>
            </p:nvSpPr>
            <p:spPr bwMode="auto">
              <a:xfrm>
                <a:off x="5087907" y="5512219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44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4</a:t>
                </a:r>
                <a:endParaRPr lang="zh-TW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橢圓 8"/>
              <p:cNvSpPr>
                <a:spLocks noChangeAspect="1"/>
              </p:cNvSpPr>
              <p:nvPr/>
            </p:nvSpPr>
            <p:spPr bwMode="auto">
              <a:xfrm>
                <a:off x="7194906" y="4759484"/>
                <a:ext cx="540000" cy="54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>
                  <a:defRPr/>
                </a:pPr>
                <a:r>
                  <a:rPr lang="en-US" sz="4000">
                    <a:ln>
                      <a:solidFill>
                        <a:srgbClr val="FF00FF"/>
                      </a:solidFill>
                    </a:ln>
                    <a:solidFill>
                      <a:srgbClr val="FF0000"/>
                    </a:solidFill>
                  </a:rPr>
                  <a:t>3a</a:t>
                </a:r>
                <a:endParaRPr lang="zh-TW" sz="40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" name="橢圓 2"/>
            <p:cNvSpPr>
              <a:spLocks noChangeAspect="1"/>
            </p:cNvSpPr>
            <p:nvPr/>
          </p:nvSpPr>
          <p:spPr bwMode="auto">
            <a:xfrm>
              <a:off x="4568278" y="2965487"/>
              <a:ext cx="540000" cy="54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400">
                  <a:ln>
                    <a:solidFill>
                      <a:srgbClr val="FF00FF"/>
                    </a:solidFill>
                  </a:ln>
                  <a:solidFill>
                    <a:srgbClr val="FF0000"/>
                  </a:solidFill>
                </a:rPr>
                <a:t>3</a:t>
              </a:r>
              <a:endParaRPr lang="zh-TW" sz="4400">
                <a:ln>
                  <a:solidFill>
                    <a:srgbClr val="FF00FF"/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Calibri">
      <a:majorFont>
        <a:latin typeface="Calibri Light"/>
        <a:ea typeface="微軟正黑體"/>
        <a:cs typeface="Arial"/>
      </a:majorFont>
      <a:minorFont>
        <a:latin typeface="Calibri"/>
        <a:ea typeface="微軟正黑體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微軟正黑體"/>
        <a:cs typeface="Arial"/>
      </a:majorFont>
      <a:minorFont>
        <a:latin typeface="Calibri"/>
        <a:ea typeface="微軟正黑體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onlyoffice/8.1.1.26</Application>
  <DocSecurity>0</DocSecurity>
  <PresentationFormat>寬螢幕</PresentationFormat>
  <Paragraphs>0</Paragraphs>
  <Slides>17</Slides>
  <Notes>17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UGY e-Portfolio系統</dc:title>
  <dc:subject/>
  <dc:creator>ntuhuser</dc:creator>
  <cp:keywords/>
  <dc:description/>
  <dc:identifier/>
  <dc:language/>
  <cp:lastModifiedBy>林景麗-總院-護理部</cp:lastModifiedBy>
  <cp:revision>72</cp:revision>
  <dcterms:created xsi:type="dcterms:W3CDTF">2024-05-15T05:53:06Z</dcterms:created>
  <dcterms:modified xsi:type="dcterms:W3CDTF">2025-03-12T22:49:54Z</dcterms:modified>
  <cp:category/>
  <cp:contentStatus/>
  <cp:version/>
</cp:coreProperties>
</file>